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37"/>
  </p:notesMasterIdLst>
  <p:handoutMasterIdLst>
    <p:handoutMasterId r:id="rId38"/>
  </p:handoutMasterIdLst>
  <p:sldIdLst>
    <p:sldId id="300" r:id="rId2"/>
    <p:sldId id="334" r:id="rId3"/>
    <p:sldId id="313" r:id="rId4"/>
    <p:sldId id="338" r:id="rId5"/>
    <p:sldId id="315" r:id="rId6"/>
    <p:sldId id="339" r:id="rId7"/>
    <p:sldId id="340" r:id="rId8"/>
    <p:sldId id="343" r:id="rId9"/>
    <p:sldId id="335" r:id="rId10"/>
    <p:sldId id="342" r:id="rId11"/>
    <p:sldId id="336" r:id="rId12"/>
    <p:sldId id="350" r:id="rId13"/>
    <p:sldId id="344" r:id="rId14"/>
    <p:sldId id="345" r:id="rId15"/>
    <p:sldId id="346" r:id="rId16"/>
    <p:sldId id="347" r:id="rId17"/>
    <p:sldId id="348" r:id="rId18"/>
    <p:sldId id="349" r:id="rId19"/>
    <p:sldId id="352" r:id="rId20"/>
    <p:sldId id="351" r:id="rId21"/>
    <p:sldId id="337" r:id="rId22"/>
    <p:sldId id="314" r:id="rId23"/>
    <p:sldId id="318" r:id="rId24"/>
    <p:sldId id="269" r:id="rId25"/>
    <p:sldId id="319" r:id="rId26"/>
    <p:sldId id="320" r:id="rId27"/>
    <p:sldId id="304" r:id="rId28"/>
    <p:sldId id="325" r:id="rId29"/>
    <p:sldId id="324" r:id="rId30"/>
    <p:sldId id="326" r:id="rId31"/>
    <p:sldId id="327" r:id="rId32"/>
    <p:sldId id="328" r:id="rId33"/>
    <p:sldId id="322" r:id="rId34"/>
    <p:sldId id="321" r:id="rId35"/>
    <p:sldId id="275" r:id="rId36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MAS_DATA\_PS%20LEADER\PS%202015%20LEADER\graf%20clen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MAS_DATA\KS%20MAS\07%20KS%20MAS%20dotace%202015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MAS_DATA\_PS%20LEADER\PS%202015%20LEADER\graf%20clen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MAS_DATA\KS%20MAS\07%20KS%20MAS%20dotace%202015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MAS_DATA\KS%20MAS\07%20KS%20MAS%20dotace%202015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MAS_DATA\KS%20MAS\07%20KS%20MAS%20dotace%202015.xls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MAS_DATA\KS%20MAS\07%20KS%20MAS%20dotace%202015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MAS_DATA\KS%20MAS\07%20KS%20MAS%20dotace%202015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Partnerství v  MAS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List1!$A$43</c:f>
              <c:strCache>
                <c:ptCount val="1"/>
                <c:pt idx="0">
                  <c:v>Obce a veřejné subjekty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List1!$B$42:$C$42</c:f>
              <c:numCache>
                <c:formatCode>General</c:formatCode>
                <c:ptCount val="2"/>
                <c:pt idx="0">
                  <c:v>2007</c:v>
                </c:pt>
                <c:pt idx="1">
                  <c:v>2015</c:v>
                </c:pt>
              </c:numCache>
            </c:numRef>
          </c:cat>
          <c:val>
            <c:numRef>
              <c:f>List1!$B$43:$C$43</c:f>
              <c:numCache>
                <c:formatCode>General</c:formatCode>
                <c:ptCount val="2"/>
                <c:pt idx="0">
                  <c:v>107</c:v>
                </c:pt>
                <c:pt idx="1">
                  <c:v>207</c:v>
                </c:pt>
              </c:numCache>
            </c:numRef>
          </c:val>
        </c:ser>
        <c:ser>
          <c:idx val="1"/>
          <c:order val="1"/>
          <c:tx>
            <c:strRef>
              <c:f>List1!$A$44</c:f>
              <c:strCache>
                <c:ptCount val="1"/>
                <c:pt idx="0">
                  <c:v>NNO, spolky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List1!$B$42:$C$42</c:f>
              <c:numCache>
                <c:formatCode>General</c:formatCode>
                <c:ptCount val="2"/>
                <c:pt idx="0">
                  <c:v>2007</c:v>
                </c:pt>
                <c:pt idx="1">
                  <c:v>2015</c:v>
                </c:pt>
              </c:numCache>
            </c:numRef>
          </c:cat>
          <c:val>
            <c:numRef>
              <c:f>List1!$B$44:$C$44</c:f>
              <c:numCache>
                <c:formatCode>General</c:formatCode>
                <c:ptCount val="2"/>
                <c:pt idx="0">
                  <c:v>101</c:v>
                </c:pt>
                <c:pt idx="1">
                  <c:v>173</c:v>
                </c:pt>
              </c:numCache>
            </c:numRef>
          </c:val>
        </c:ser>
        <c:ser>
          <c:idx val="2"/>
          <c:order val="2"/>
          <c:tx>
            <c:strRef>
              <c:f>List1!$A$45</c:f>
              <c:strCache>
                <c:ptCount val="1"/>
                <c:pt idx="0">
                  <c:v>Osoby a podnikatelé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List1!$B$42:$C$42</c:f>
              <c:numCache>
                <c:formatCode>General</c:formatCode>
                <c:ptCount val="2"/>
                <c:pt idx="0">
                  <c:v>2007</c:v>
                </c:pt>
                <c:pt idx="1">
                  <c:v>2015</c:v>
                </c:pt>
              </c:numCache>
            </c:numRef>
          </c:cat>
          <c:val>
            <c:numRef>
              <c:f>List1!$B$45:$C$45</c:f>
              <c:numCache>
                <c:formatCode>General</c:formatCode>
                <c:ptCount val="2"/>
                <c:pt idx="0">
                  <c:v>165</c:v>
                </c:pt>
                <c:pt idx="1">
                  <c:v>278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6364688"/>
        <c:axId val="256366648"/>
      </c:barChart>
      <c:catAx>
        <c:axId val="25636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56366648"/>
        <c:crosses val="autoZero"/>
        <c:auto val="1"/>
        <c:lblAlgn val="ctr"/>
        <c:lblOffset val="100"/>
        <c:noMultiLvlLbl val="0"/>
      </c:catAx>
      <c:valAx>
        <c:axId val="256366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5636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061776938805736"/>
          <c:y val="0.82874410854737712"/>
          <c:w val="0.49524911096466745"/>
          <c:h val="0.171255891452622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496162457651036E-2"/>
          <c:y val="8.0156390485791346E-2"/>
          <c:w val="0.92150383754234899"/>
          <c:h val="0.487577763852182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'07 KrH'!$N$3</c:f>
              <c:strCache>
                <c:ptCount val="1"/>
                <c:pt idx="0">
                  <c:v>Dotace IV.1.2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cat>
            <c:strRef>
              <c:f>'07 KrH'!$E$4:$E$16</c:f>
              <c:strCache>
                <c:ptCount val="13"/>
                <c:pt idx="0">
                  <c:v>Společná CIDLINA, o.s.</c:v>
                </c:pt>
                <c:pt idx="1">
                  <c:v>MAS POHODA venkova</c:v>
                </c:pt>
                <c:pt idx="2">
                  <c:v>Sdružení SPLAV, o.s.</c:v>
                </c:pt>
                <c:pt idx="3">
                  <c:v>MAS Mezi úpou a Metují</c:v>
                </c:pt>
                <c:pt idx="4">
                  <c:v>Místní akční skupina Krkonoše, o.s.</c:v>
                </c:pt>
                <c:pt idx="5">
                  <c:v>Hradecký venkov, o.p.s.</c:v>
                </c:pt>
                <c:pt idx="6">
                  <c:v>Místní akční skupina Broumovsko+</c:v>
                </c:pt>
                <c:pt idx="7">
                  <c:v>MAS Brána do Českého ráje </c:v>
                </c:pt>
                <c:pt idx="8">
                  <c:v>NAD ORLICÍ, o.p.s.</c:v>
                </c:pt>
                <c:pt idx="9">
                  <c:v>MAS Království - Jestřebí hory, o.p.s.</c:v>
                </c:pt>
                <c:pt idx="10">
                  <c:v>MAS Otevřené zahrady Jičínska</c:v>
                </c:pt>
                <c:pt idx="11">
                  <c:v>Podchlumí, o.s.</c:v>
                </c:pt>
                <c:pt idx="12">
                  <c:v>Obecně prospěšná společnost pro Český Ráj</c:v>
                </c:pt>
              </c:strCache>
            </c:strRef>
          </c:cat>
          <c:val>
            <c:numRef>
              <c:f>'07 KrH'!$N$4:$N$16</c:f>
              <c:numCache>
                <c:formatCode>_-* #,##0.00\ [$Kč-405]_-;\-* #,##0.00\ [$Kč-405]_-;_-* "-"??\ [$Kč-405]_-;_-@_-</c:formatCode>
                <c:ptCount val="13"/>
                <c:pt idx="0">
                  <c:v>38179710</c:v>
                </c:pt>
                <c:pt idx="1">
                  <c:v>42200861</c:v>
                </c:pt>
                <c:pt idx="2">
                  <c:v>43029084</c:v>
                </c:pt>
                <c:pt idx="3">
                  <c:v>20606442</c:v>
                </c:pt>
                <c:pt idx="4">
                  <c:v>21545181</c:v>
                </c:pt>
                <c:pt idx="5">
                  <c:v>18217244</c:v>
                </c:pt>
                <c:pt idx="6">
                  <c:v>32521442</c:v>
                </c:pt>
                <c:pt idx="7">
                  <c:v>20043422</c:v>
                </c:pt>
                <c:pt idx="8">
                  <c:v>22963039</c:v>
                </c:pt>
                <c:pt idx="9">
                  <c:v>38337782</c:v>
                </c:pt>
                <c:pt idx="10">
                  <c:v>19810760</c:v>
                </c:pt>
                <c:pt idx="11">
                  <c:v>20060686</c:v>
                </c:pt>
                <c:pt idx="12">
                  <c:v>38661809</c:v>
                </c:pt>
              </c:numCache>
            </c:numRef>
          </c:val>
        </c:ser>
        <c:ser>
          <c:idx val="4"/>
          <c:order val="1"/>
          <c:tx>
            <c:strRef>
              <c:f>'07 KrH'!$R$3</c:f>
              <c:strCache>
                <c:ptCount val="1"/>
                <c:pt idx="0">
                  <c:v>Dotace IV.1.1.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cat>
            <c:strRef>
              <c:f>'07 KrH'!$E$4:$E$16</c:f>
              <c:strCache>
                <c:ptCount val="13"/>
                <c:pt idx="0">
                  <c:v>Společná CIDLINA, o.s.</c:v>
                </c:pt>
                <c:pt idx="1">
                  <c:v>MAS POHODA venkova</c:v>
                </c:pt>
                <c:pt idx="2">
                  <c:v>Sdružení SPLAV, o.s.</c:v>
                </c:pt>
                <c:pt idx="3">
                  <c:v>MAS Mezi úpou a Metují</c:v>
                </c:pt>
                <c:pt idx="4">
                  <c:v>Místní akční skupina Krkonoše, o.s.</c:v>
                </c:pt>
                <c:pt idx="5">
                  <c:v>Hradecký venkov, o.p.s.</c:v>
                </c:pt>
                <c:pt idx="6">
                  <c:v>Místní akční skupina Broumovsko+</c:v>
                </c:pt>
                <c:pt idx="7">
                  <c:v>MAS Brána do Českého ráje </c:v>
                </c:pt>
                <c:pt idx="8">
                  <c:v>NAD ORLICÍ, o.p.s.</c:v>
                </c:pt>
                <c:pt idx="9">
                  <c:v>MAS Království - Jestřebí hory, o.p.s.</c:v>
                </c:pt>
                <c:pt idx="10">
                  <c:v>MAS Otevřené zahrady Jičínska</c:v>
                </c:pt>
                <c:pt idx="11">
                  <c:v>Podchlumí, o.s.</c:v>
                </c:pt>
                <c:pt idx="12">
                  <c:v>Obecně prospěšná společnost pro Český Ráj</c:v>
                </c:pt>
              </c:strCache>
            </c:strRef>
          </c:cat>
          <c:val>
            <c:numRef>
              <c:f>'07 KrH'!$R$4:$R$16</c:f>
              <c:numCache>
                <c:formatCode>_-* #,##0.00\ [$Kč-405]_-;\-* #,##0.00\ [$Kč-405]_-;_-* "-"??\ [$Kč-405]_-;_-@_-</c:formatCode>
                <c:ptCount val="13"/>
                <c:pt idx="0">
                  <c:v>8068931</c:v>
                </c:pt>
                <c:pt idx="1">
                  <c:v>7338088</c:v>
                </c:pt>
                <c:pt idx="2">
                  <c:v>10763594.720000001</c:v>
                </c:pt>
                <c:pt idx="3">
                  <c:v>4988362</c:v>
                </c:pt>
                <c:pt idx="4">
                  <c:v>5546333</c:v>
                </c:pt>
                <c:pt idx="5">
                  <c:v>4370623</c:v>
                </c:pt>
                <c:pt idx="6">
                  <c:v>6938188</c:v>
                </c:pt>
                <c:pt idx="7">
                  <c:v>4704280</c:v>
                </c:pt>
                <c:pt idx="8">
                  <c:v>5994094</c:v>
                </c:pt>
                <c:pt idx="9">
                  <c:v>7880399</c:v>
                </c:pt>
                <c:pt idx="10">
                  <c:v>4292125</c:v>
                </c:pt>
                <c:pt idx="11">
                  <c:v>4292806</c:v>
                </c:pt>
                <c:pt idx="12">
                  <c:v>9100248</c:v>
                </c:pt>
              </c:numCache>
            </c:numRef>
          </c:val>
        </c:ser>
        <c:ser>
          <c:idx val="7"/>
          <c:order val="2"/>
          <c:tx>
            <c:strRef>
              <c:f>'07 KrH'!$U$3</c:f>
              <c:strCache>
                <c:ptCount val="1"/>
                <c:pt idx="0">
                  <c:v>Dotace IV.2.1.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c:spPr>
          <c:invertIfNegative val="0"/>
          <c:cat>
            <c:strRef>
              <c:f>'07 KrH'!$E$4:$E$16</c:f>
              <c:strCache>
                <c:ptCount val="13"/>
                <c:pt idx="0">
                  <c:v>Společná CIDLINA, o.s.</c:v>
                </c:pt>
                <c:pt idx="1">
                  <c:v>MAS POHODA venkova</c:v>
                </c:pt>
                <c:pt idx="2">
                  <c:v>Sdružení SPLAV, o.s.</c:v>
                </c:pt>
                <c:pt idx="3">
                  <c:v>MAS Mezi úpou a Metují</c:v>
                </c:pt>
                <c:pt idx="4">
                  <c:v>Místní akční skupina Krkonoše, o.s.</c:v>
                </c:pt>
                <c:pt idx="5">
                  <c:v>Hradecký venkov, o.p.s.</c:v>
                </c:pt>
                <c:pt idx="6">
                  <c:v>Místní akční skupina Broumovsko+</c:v>
                </c:pt>
                <c:pt idx="7">
                  <c:v>MAS Brána do Českého ráje </c:v>
                </c:pt>
                <c:pt idx="8">
                  <c:v>NAD ORLICÍ, o.p.s.</c:v>
                </c:pt>
                <c:pt idx="9">
                  <c:v>MAS Království - Jestřebí hory, o.p.s.</c:v>
                </c:pt>
                <c:pt idx="10">
                  <c:v>MAS Otevřené zahrady Jičínska</c:v>
                </c:pt>
                <c:pt idx="11">
                  <c:v>Podchlumí, o.s.</c:v>
                </c:pt>
                <c:pt idx="12">
                  <c:v>Obecně prospěšná společnost pro Český Ráj</c:v>
                </c:pt>
              </c:strCache>
            </c:strRef>
          </c:cat>
          <c:val>
            <c:numRef>
              <c:f>'07 KrH'!$U$4:$U$16</c:f>
              <c:numCache>
                <c:formatCode>_-* #,##0.00\ [$Kč-405]_-;\-* #,##0.00\ [$Kč-405]_-;_-* "-"??\ [$Kč-405]_-;_-@_-</c:formatCode>
                <c:ptCount val="13"/>
                <c:pt idx="0">
                  <c:v>8506970</c:v>
                </c:pt>
                <c:pt idx="1">
                  <c:v>991832</c:v>
                </c:pt>
                <c:pt idx="2">
                  <c:v>3097363</c:v>
                </c:pt>
                <c:pt idx="3">
                  <c:v>4695248</c:v>
                </c:pt>
                <c:pt idx="4">
                  <c:v>500000</c:v>
                </c:pt>
                <c:pt idx="5">
                  <c:v>11775601</c:v>
                </c:pt>
                <c:pt idx="6">
                  <c:v>500000</c:v>
                </c:pt>
                <c:pt idx="7">
                  <c:v>3688000</c:v>
                </c:pt>
                <c:pt idx="8">
                  <c:v>10847614</c:v>
                </c:pt>
                <c:pt idx="9">
                  <c:v>500000</c:v>
                </c:pt>
                <c:pt idx="10">
                  <c:v>5051482</c:v>
                </c:pt>
                <c:pt idx="11">
                  <c:v>3388426</c:v>
                </c:pt>
                <c:pt idx="12">
                  <c:v>2409296</c:v>
                </c:pt>
              </c:numCache>
            </c:numRef>
          </c:val>
        </c:ser>
        <c:ser>
          <c:idx val="2"/>
          <c:order val="3"/>
          <c:tx>
            <c:strRef>
              <c:f>'07 KrH'!$X$3</c:f>
              <c:strCache>
                <c:ptCount val="1"/>
                <c:pt idx="0">
                  <c:v>Místní zdroje celkem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'07 KrH'!$X$4:$X$16</c:f>
              <c:numCache>
                <c:formatCode>_-* #,##0.00\ [$Kč-405]_-;\-* #,##0.00\ [$Kč-405]_-;_-* "-"??\ [$Kč-405]_-;_-@_-</c:formatCode>
                <c:ptCount val="13"/>
                <c:pt idx="0">
                  <c:v>21260787</c:v>
                </c:pt>
                <c:pt idx="1">
                  <c:v>25345108</c:v>
                </c:pt>
                <c:pt idx="2">
                  <c:v>41928621.222222224</c:v>
                </c:pt>
                <c:pt idx="3">
                  <c:v>9764034.666666666</c:v>
                </c:pt>
                <c:pt idx="4">
                  <c:v>10476637</c:v>
                </c:pt>
                <c:pt idx="5">
                  <c:v>12062659</c:v>
                </c:pt>
                <c:pt idx="6">
                  <c:v>23796110</c:v>
                </c:pt>
                <c:pt idx="7">
                  <c:v>17663642.888888888</c:v>
                </c:pt>
                <c:pt idx="8">
                  <c:v>18612022.555555556</c:v>
                </c:pt>
                <c:pt idx="9">
                  <c:v>21570601</c:v>
                </c:pt>
                <c:pt idx="10">
                  <c:v>9737229</c:v>
                </c:pt>
                <c:pt idx="11">
                  <c:v>18009100.111111112</c:v>
                </c:pt>
                <c:pt idx="12">
                  <c:v>19557225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6363120"/>
        <c:axId val="256365864"/>
        <c:axId val="0"/>
      </c:bar3DChart>
      <c:catAx>
        <c:axId val="256363120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low"/>
        <c:txPr>
          <a:bodyPr/>
          <a:lstStyle/>
          <a:p>
            <a:pPr>
              <a:defRPr b="1" i="0" baseline="0">
                <a:latin typeface="Arial" pitchFamily="34" charset="0"/>
              </a:defRPr>
            </a:pPr>
            <a:endParaRPr lang="cs-CZ"/>
          </a:p>
        </c:txPr>
        <c:crossAx val="256365864"/>
        <c:crosses val="autoZero"/>
        <c:auto val="1"/>
        <c:lblAlgn val="ctr"/>
        <c:lblOffset val="100"/>
        <c:noMultiLvlLbl val="0"/>
      </c:catAx>
      <c:valAx>
        <c:axId val="256365864"/>
        <c:scaling>
          <c:orientation val="minMax"/>
        </c:scaling>
        <c:delete val="0"/>
        <c:axPos val="l"/>
        <c:majorGridlines/>
        <c:numFmt formatCode="_-* #,##0.00\ [$Kč-405]_-;\-* #,##0.00\ [$Kč-405]_-;_-* &quot;-&quot;??\ [$Kč-405]_-;_-@_-" sourceLinked="1"/>
        <c:majorTickMark val="out"/>
        <c:minorTickMark val="none"/>
        <c:tickLblPos val="nextTo"/>
        <c:spPr>
          <a:ln>
            <a:solidFill>
              <a:srgbClr val="4F81BD">
                <a:alpha val="79000"/>
              </a:srgbClr>
            </a:solidFill>
          </a:ln>
        </c:spPr>
        <c:txPr>
          <a:bodyPr/>
          <a:lstStyle/>
          <a:p>
            <a:pPr>
              <a:defRPr sz="900" b="1" i="1" baseline="0">
                <a:latin typeface="Arial" pitchFamily="34" charset="0"/>
              </a:defRPr>
            </a:pPr>
            <a:endParaRPr lang="cs-CZ"/>
          </a:p>
        </c:txPr>
        <c:crossAx val="2563631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186858221669671"/>
          <c:y val="0.68518228769790868"/>
          <c:w val="0.13304506070513122"/>
          <c:h val="0.30839657945982568"/>
        </c:manualLayout>
      </c:layout>
      <c:overlay val="0"/>
      <c:txPr>
        <a:bodyPr/>
        <a:lstStyle/>
        <a:p>
          <a:pPr>
            <a:defRPr sz="1150" b="1" i="1" baseline="0">
              <a:latin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Pracovníci v MAS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List2!$B$2</c:f>
              <c:strCache>
                <c:ptCount val="1"/>
                <c:pt idx="0">
                  <c:v>dříve v rozvoji venkova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List2!$A$3:$A$16</c:f>
              <c:strCache>
                <c:ptCount val="14"/>
                <c:pt idx="0">
                  <c:v>NAD ORLICÍ, o.p.s.</c:v>
                </c:pt>
                <c:pt idx="1">
                  <c:v>MAS Podchlumí, z. s.</c:v>
                </c:pt>
                <c:pt idx="2">
                  <c:v>Společná CIDLINA, z.s.</c:v>
                </c:pt>
                <c:pt idx="3">
                  <c:v>Místní akční skupina POHODA venkova, z.s.</c:v>
                </c:pt>
                <c:pt idx="4">
                  <c:v>Místní akční skupina Stolové hory</c:v>
                </c:pt>
                <c:pt idx="5">
                  <c:v>MAS Mezi Úpou a Metují, z.s.</c:v>
                </c:pt>
                <c:pt idx="6">
                  <c:v>Sdružení SPLAV, z.s.</c:v>
                </c:pt>
                <c:pt idx="7">
                  <c:v>MAS Brána do Českého ráje, z.s.</c:v>
                </c:pt>
                <c:pt idx="8">
                  <c:v>Místní akční skupina Království – Jestřebí hory, o.p.s.</c:v>
                </c:pt>
                <c:pt idx="9">
                  <c:v>Místní akční skupina Krkonoše, o.s.</c:v>
                </c:pt>
                <c:pt idx="10">
                  <c:v>MAS Královédvorsko, z.s.</c:v>
                </c:pt>
                <c:pt idx="11">
                  <c:v>Hradecký venkov o.p.s.</c:v>
                </c:pt>
                <c:pt idx="12">
                  <c:v>Místní akční skupina Broumovsko+, z.s.</c:v>
                </c:pt>
                <c:pt idx="13">
                  <c:v>Otevřené zahrady Jičínska z. s.</c:v>
                </c:pt>
              </c:strCache>
            </c:strRef>
          </c:cat>
          <c:val>
            <c:numRef>
              <c:f>List2!$B$3:$B$16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3</c:v>
                </c:pt>
                <c:pt idx="13">
                  <c:v>0</c:v>
                </c:pt>
              </c:numCache>
            </c:numRef>
          </c:val>
        </c:ser>
        <c:ser>
          <c:idx val="1"/>
          <c:order val="1"/>
          <c:tx>
            <c:strRef>
              <c:f>List2!$C$2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List2!$A$3:$A$16</c:f>
              <c:strCache>
                <c:ptCount val="14"/>
                <c:pt idx="0">
                  <c:v>NAD ORLICÍ, o.p.s.</c:v>
                </c:pt>
                <c:pt idx="1">
                  <c:v>MAS Podchlumí, z. s.</c:v>
                </c:pt>
                <c:pt idx="2">
                  <c:v>Společná CIDLINA, z.s.</c:v>
                </c:pt>
                <c:pt idx="3">
                  <c:v>Místní akční skupina POHODA venkova, z.s.</c:v>
                </c:pt>
                <c:pt idx="4">
                  <c:v>Místní akční skupina Stolové hory</c:v>
                </c:pt>
                <c:pt idx="5">
                  <c:v>MAS Mezi Úpou a Metují, z.s.</c:v>
                </c:pt>
                <c:pt idx="6">
                  <c:v>Sdružení SPLAV, z.s.</c:v>
                </c:pt>
                <c:pt idx="7">
                  <c:v>MAS Brána do Českého ráje, z.s.</c:v>
                </c:pt>
                <c:pt idx="8">
                  <c:v>Místní akční skupina Království – Jestřebí hory, o.p.s.</c:v>
                </c:pt>
                <c:pt idx="9">
                  <c:v>Místní akční skupina Krkonoše, o.s.</c:v>
                </c:pt>
                <c:pt idx="10">
                  <c:v>MAS Královédvorsko, z.s.</c:v>
                </c:pt>
                <c:pt idx="11">
                  <c:v>Hradecký venkov o.p.s.</c:v>
                </c:pt>
                <c:pt idx="12">
                  <c:v>Místní akční skupina Broumovsko+, z.s.</c:v>
                </c:pt>
                <c:pt idx="13">
                  <c:v>Otevřené zahrady Jičínska z. s.</c:v>
                </c:pt>
              </c:strCache>
            </c:strRef>
          </c:cat>
          <c:val>
            <c:numRef>
              <c:f>List2!$C$3:$C$16</c:f>
              <c:numCache>
                <c:formatCode>General</c:formatCode>
                <c:ptCount val="14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2"/>
          <c:order val="2"/>
          <c:tx>
            <c:strRef>
              <c:f>List2!$D$2</c:f>
              <c:strCache>
                <c:ptCount val="1"/>
                <c:pt idx="0">
                  <c:v>noví či absolventi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List2!$A$3:$A$16</c:f>
              <c:strCache>
                <c:ptCount val="14"/>
                <c:pt idx="0">
                  <c:v>NAD ORLICÍ, o.p.s.</c:v>
                </c:pt>
                <c:pt idx="1">
                  <c:v>MAS Podchlumí, z. s.</c:v>
                </c:pt>
                <c:pt idx="2">
                  <c:v>Společná CIDLINA, z.s.</c:v>
                </c:pt>
                <c:pt idx="3">
                  <c:v>Místní akční skupina POHODA venkova, z.s.</c:v>
                </c:pt>
                <c:pt idx="4">
                  <c:v>Místní akční skupina Stolové hory</c:v>
                </c:pt>
                <c:pt idx="5">
                  <c:v>MAS Mezi Úpou a Metují, z.s.</c:v>
                </c:pt>
                <c:pt idx="6">
                  <c:v>Sdružení SPLAV, z.s.</c:v>
                </c:pt>
                <c:pt idx="7">
                  <c:v>MAS Brána do Českého ráje, z.s.</c:v>
                </c:pt>
                <c:pt idx="8">
                  <c:v>Místní akční skupina Království – Jestřebí hory, o.p.s.</c:v>
                </c:pt>
                <c:pt idx="9">
                  <c:v>Místní akční skupina Krkonoše, o.s.</c:v>
                </c:pt>
                <c:pt idx="10">
                  <c:v>MAS Královédvorsko, z.s.</c:v>
                </c:pt>
                <c:pt idx="11">
                  <c:v>Hradecký venkov o.p.s.</c:v>
                </c:pt>
                <c:pt idx="12">
                  <c:v>Místní akční skupina Broumovsko+, z.s.</c:v>
                </c:pt>
                <c:pt idx="13">
                  <c:v>Otevřené zahrady Jičínska z. s.</c:v>
                </c:pt>
              </c:strCache>
            </c:strRef>
          </c:cat>
          <c:val>
            <c:numRef>
              <c:f>List2!$D$3:$D$16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9">
                  <c:v>2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6364296"/>
        <c:axId val="256361552"/>
      </c:barChart>
      <c:catAx>
        <c:axId val="256364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56361552"/>
        <c:crosses val="autoZero"/>
        <c:auto val="1"/>
        <c:lblAlgn val="ctr"/>
        <c:lblOffset val="100"/>
        <c:noMultiLvlLbl val="0"/>
      </c:catAx>
      <c:valAx>
        <c:axId val="256361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56364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70613395547779E-2"/>
          <c:y val="9.3561678220640418E-2"/>
          <c:w val="0.93015407796247696"/>
          <c:h val="0.833921541817766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porovnani!$C$39:$D$39</c:f>
              <c:strCache>
                <c:ptCount val="2"/>
                <c:pt idx="0">
                  <c:v>2004-2006</c:v>
                </c:pt>
                <c:pt idx="1">
                  <c:v>2008-2013</c:v>
                </c:pt>
              </c:strCache>
            </c:strRef>
          </c:cat>
          <c:val>
            <c:numRef>
              <c:f>porovnani!$C$38:$D$38</c:f>
              <c:numCache>
                <c:formatCode>General</c:formatCode>
                <c:ptCount val="2"/>
                <c:pt idx="0">
                  <c:v>43</c:v>
                </c:pt>
                <c:pt idx="1">
                  <c:v>1115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6367432"/>
        <c:axId val="256360376"/>
      </c:barChart>
      <c:catAx>
        <c:axId val="256367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56360376"/>
        <c:crosses val="autoZero"/>
        <c:auto val="1"/>
        <c:lblAlgn val="ctr"/>
        <c:lblOffset val="100"/>
        <c:noMultiLvlLbl val="0"/>
      </c:catAx>
      <c:valAx>
        <c:axId val="256360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56367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cat>
            <c:strRef>
              <c:f>(porovnani!$E$39,porovnani!$F$39,porovnani!$G$39)</c:f>
              <c:strCache>
                <c:ptCount val="3"/>
                <c:pt idx="0">
                  <c:v>2004-2006</c:v>
                </c:pt>
                <c:pt idx="1">
                  <c:v>2008-2013</c:v>
                </c:pt>
                <c:pt idx="2">
                  <c:v>2015-2020</c:v>
                </c:pt>
              </c:strCache>
            </c:strRef>
          </c:cat>
          <c:val>
            <c:numRef>
              <c:f>porovnani!$E$38:$G$38</c:f>
              <c:numCache>
                <c:formatCode>_("Kč"* #,##0.00_);_("Kč"* \(#,##0.00\);_("Kč"* "-"??_);_(@_)</c:formatCode>
                <c:ptCount val="3"/>
                <c:pt idx="0">
                  <c:v>18055514</c:v>
                </c:pt>
                <c:pt idx="1">
                  <c:v>376321462</c:v>
                </c:pt>
                <c:pt idx="2">
                  <c:v>1173787800.0143137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6359984"/>
        <c:axId val="256360768"/>
      </c:barChart>
      <c:catAx>
        <c:axId val="25635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56360768"/>
        <c:crosses val="autoZero"/>
        <c:auto val="1"/>
        <c:lblAlgn val="ctr"/>
        <c:lblOffset val="100"/>
        <c:noMultiLvlLbl val="0"/>
      </c:catAx>
      <c:valAx>
        <c:axId val="256360768"/>
        <c:scaling>
          <c:orientation val="minMax"/>
          <c:max val="12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Kč&quot;* #,##0.00_);_(&quot;Kč&quot;* \(#,##0.00\);_(&quot;Kč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56359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Režie</a:t>
            </a:r>
            <a:r>
              <a:rPr lang="cs-CZ" baseline="0"/>
              <a:t> MAS</a:t>
            </a:r>
            <a:endParaRPr lang="cs-CZ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cat>
            <c:strRef>
              <c:f>(porovnani!$P$39,porovnani!$Q$39,porovnani!$R$39)</c:f>
              <c:strCache>
                <c:ptCount val="3"/>
                <c:pt idx="0">
                  <c:v>2004-2006</c:v>
                </c:pt>
                <c:pt idx="1">
                  <c:v>2008-2013</c:v>
                </c:pt>
                <c:pt idx="2">
                  <c:v>2015-2020</c:v>
                </c:pt>
              </c:strCache>
            </c:strRef>
          </c:cat>
          <c:val>
            <c:numRef>
              <c:f>porovnani!$P$38:$R$38</c:f>
              <c:numCache>
                <c:formatCode>_("Kč"* #,##0.00_);_("Kč"* \(#,##0.00\);_("Kč"* "-"??_);_(@_)</c:formatCode>
                <c:ptCount val="3"/>
                <c:pt idx="0">
                  <c:v>4190677</c:v>
                </c:pt>
                <c:pt idx="1">
                  <c:v>84621071.719999999</c:v>
                </c:pt>
                <c:pt idx="2">
                  <c:v>184933541.83883795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6361944"/>
        <c:axId val="256362336"/>
      </c:barChart>
      <c:catAx>
        <c:axId val="25636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56362336"/>
        <c:crosses val="autoZero"/>
        <c:auto val="1"/>
        <c:lblAlgn val="ctr"/>
        <c:lblOffset val="100"/>
        <c:noMultiLvlLbl val="0"/>
      </c:catAx>
      <c:valAx>
        <c:axId val="25636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Kč&quot;* #,##0.00_);_(&quot;Kč&quot;* \(#,##0.00\);_(&quot;Kč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563619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2000"/>
                    </a:schemeClr>
                  </a:gs>
                  <a:gs pos="100000">
                    <a:schemeClr val="accent1">
                      <a:shade val="88000"/>
                      <a:lumMod val="94000"/>
                    </a:schemeClr>
                  </a:gs>
                </a:gsLst>
                <a:path path="circle">
                  <a:fillToRect l="50000" t="100000" r="100000" b="5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64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2000"/>
                    </a:schemeClr>
                  </a:gs>
                  <a:gs pos="100000">
                    <a:schemeClr val="accent2">
                      <a:shade val="88000"/>
                      <a:lumMod val="94000"/>
                    </a:schemeClr>
                  </a:gs>
                </a:gsLst>
                <a:path path="circle">
                  <a:fillToRect l="50000" t="100000" r="100000" b="5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64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2000"/>
                    </a:schemeClr>
                  </a:gs>
                  <a:gs pos="100000">
                    <a:schemeClr val="accent3">
                      <a:shade val="88000"/>
                      <a:lumMod val="94000"/>
                    </a:schemeClr>
                  </a:gs>
                </a:gsLst>
                <a:path path="circle">
                  <a:fillToRect l="50000" t="100000" r="100000" b="5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64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2000"/>
                    </a:schemeClr>
                  </a:gs>
                  <a:gs pos="100000">
                    <a:schemeClr val="accent4">
                      <a:shade val="88000"/>
                      <a:lumMod val="94000"/>
                    </a:schemeClr>
                  </a:gs>
                </a:gsLst>
                <a:path path="circle">
                  <a:fillToRect l="50000" t="100000" r="100000" b="5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64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</c:dPt>
          <c:dLbls>
            <c:dLbl>
              <c:idx val="0"/>
              <c:layout>
                <c:manualLayout>
                  <c:x val="-9.2366988862894489E-2"/>
                  <c:y val="4.9926898192509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316682293002208"/>
                      <c:h val="9.833264962911265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6.4440070610575551E-2"/>
                  <c:y val="-0.412157453403464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715504328016419"/>
                      <c:h val="9.833264962911265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4.4114160034137151E-2"/>
                  <c:y val="0.12583252722195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580269036985405"/>
                      <c:h val="9.8332649629112659E-2"/>
                    </c:manualLayout>
                  </c15:layout>
                </c:ext>
              </c:extLst>
            </c:dLbl>
            <c:numFmt formatCode="#,##0.00\ &quot;Kč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(porovnani!$K$3,porovnani!$O$3,porovnani!$Q$3,porovnani!$T$3)</c:f>
              <c:strCache>
                <c:ptCount val="4"/>
                <c:pt idx="0">
                  <c:v>Dotace IV.1.2</c:v>
                </c:pt>
                <c:pt idx="1">
                  <c:v>Dotace IV.1.1.</c:v>
                </c:pt>
                <c:pt idx="2">
                  <c:v>Dotace IV.2.1.</c:v>
                </c:pt>
                <c:pt idx="3">
                  <c:v>Místní zdroje celkem</c:v>
                </c:pt>
              </c:strCache>
            </c:strRef>
          </c:cat>
          <c:val>
            <c:numRef>
              <c:f>(porovnani!$K$19,porovnani!$O$19,porovnani!$Q$19,porovnani!$T$19)</c:f>
              <c:numCache>
                <c:formatCode>_-* #,##0.00\ [$Kč-405]_-;\-* #,##0.00\ [$Kč-405]_-;_-* "-"??\ [$Kč-405]_-;_-@_-</c:formatCode>
                <c:ptCount val="4"/>
                <c:pt idx="0">
                  <c:v>376321462</c:v>
                </c:pt>
                <c:pt idx="1">
                  <c:v>84621071.719999999</c:v>
                </c:pt>
                <c:pt idx="2">
                  <c:v>56541417</c:v>
                </c:pt>
                <c:pt idx="3">
                  <c:v>767267728.16444445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2000"/>
                    </a:schemeClr>
                  </a:gs>
                  <a:gs pos="100000">
                    <a:schemeClr val="accent1">
                      <a:shade val="88000"/>
                      <a:lumMod val="94000"/>
                    </a:schemeClr>
                  </a:gs>
                </a:gsLst>
                <a:path path="circle">
                  <a:fillToRect l="50000" t="100000" r="100000" b="5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64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2000"/>
                    </a:schemeClr>
                  </a:gs>
                  <a:gs pos="100000">
                    <a:schemeClr val="accent2">
                      <a:shade val="88000"/>
                      <a:lumMod val="94000"/>
                    </a:schemeClr>
                  </a:gs>
                </a:gsLst>
                <a:path path="circle">
                  <a:fillToRect l="50000" t="100000" r="100000" b="5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64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2000"/>
                    </a:schemeClr>
                  </a:gs>
                  <a:gs pos="100000">
                    <a:schemeClr val="accent3">
                      <a:shade val="88000"/>
                      <a:lumMod val="94000"/>
                    </a:schemeClr>
                  </a:gs>
                </a:gsLst>
                <a:path path="circle">
                  <a:fillToRect l="50000" t="100000" r="100000" b="5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64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</c:dPt>
          <c:dLbls>
            <c:dLbl>
              <c:idx val="0"/>
              <c:layout>
                <c:manualLayout>
                  <c:x val="-0.21633119112271218"/>
                  <c:y val="-0.24053297978594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051846032992938"/>
                      <c:h val="9.833264962911265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313729037239128"/>
                  <c:y val="-2.38096651235178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730545366825212"/>
                      <c:h val="9.833264962911265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(porovnani!$G$21,porovnani!$N$21,porovnani!$R$21)</c:f>
              <c:strCache>
                <c:ptCount val="3"/>
                <c:pt idx="0">
                  <c:v>Dotace EU</c:v>
                </c:pt>
                <c:pt idx="1">
                  <c:v>Místní zdroje</c:v>
                </c:pt>
                <c:pt idx="2">
                  <c:v>Režie</c:v>
                </c:pt>
              </c:strCache>
            </c:strRef>
          </c:cat>
          <c:val>
            <c:numRef>
              <c:f>(porovnani!$G$38,porovnani!$N$38,porovnani!$R$38)</c:f>
              <c:numCache>
                <c:formatCode>General</c:formatCode>
                <c:ptCount val="3"/>
                <c:pt idx="0" formatCode="_(&quot;Kč&quot;* #,##0.00_);_(&quot;Kč&quot;* \(#,##0.00\);_(&quot;Kč&quot;* &quot;-&quot;??_);_(@_)">
                  <c:v>1173787800.0143137</c:v>
                </c:pt>
                <c:pt idx="2" formatCode="_(&quot;Kč&quot;* #,##0.00_);_(&quot;Kč&quot;* \(#,##0.00\);_(&quot;Kč&quot;* &quot;-&quot;??_);_(@_)">
                  <c:v>184933541.83883795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5552F8E-54E5-4C14-9204-B209A4A4885C}" type="datetimeFigureOut">
              <a:rPr lang="cs-CZ" smtClean="0"/>
              <a:pPr/>
              <a:t>7. 6. 2015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8877112-1089-4B45-967B-508C17A407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48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81950-C31A-4145-B12D-953C908C0400}" type="datetimeFigureOut">
              <a:rPr lang="cs-CZ" smtClean="0"/>
              <a:pPr/>
              <a:t>7. 6. 2015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EAA85-0885-49DD-8A9F-5D7898A3489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6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fld id="{5538581A-B896-431C-BF41-24F9E92DD86B}" type="datetimeFigureOut">
              <a:rPr lang="cs-CZ" smtClean="0"/>
              <a:pPr>
                <a:defRPr/>
              </a:pPr>
              <a:t>7. 6. 2015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B85D9A52-8382-4A24-AF40-4A49D150BAE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17562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EADAC-F64E-4D81-9E09-354F0BC19CD8}" type="datetimeFigureOut">
              <a:rPr lang="cs-CZ" smtClean="0"/>
              <a:pPr>
                <a:defRPr/>
              </a:pPr>
              <a:t>7. 6. 2015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BE982-9CDF-449C-951B-29C3B54EEF2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31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EADAC-F64E-4D81-9E09-354F0BC19CD8}" type="datetimeFigureOut">
              <a:rPr lang="cs-CZ" smtClean="0"/>
              <a:pPr>
                <a:defRPr/>
              </a:pPr>
              <a:t>7. 6. 2015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BE982-9CDF-449C-951B-29C3B54EEF2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211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EADAC-F64E-4D81-9E09-354F0BC19CD8}" type="datetimeFigureOut">
              <a:rPr lang="cs-CZ" smtClean="0"/>
              <a:pPr>
                <a:defRPr/>
              </a:pPr>
              <a:t>7. 6. 2015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BE982-9CDF-449C-951B-29C3B54EEF2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591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EADAC-F64E-4D81-9E09-354F0BC19CD8}" type="datetimeFigureOut">
              <a:rPr lang="cs-CZ" smtClean="0"/>
              <a:pPr>
                <a:defRPr/>
              </a:pPr>
              <a:t>7. 6. 2015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BE982-9CDF-449C-951B-29C3B54EEF2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54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EADAC-F64E-4D81-9E09-354F0BC19CD8}" type="datetimeFigureOut">
              <a:rPr lang="cs-CZ" smtClean="0"/>
              <a:pPr>
                <a:defRPr/>
              </a:pPr>
              <a:t>7. 6. 2015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BE982-9CDF-449C-951B-29C3B54EEF2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233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EADAC-F64E-4D81-9E09-354F0BC19CD8}" type="datetimeFigureOut">
              <a:rPr lang="cs-CZ" smtClean="0"/>
              <a:pPr>
                <a:defRPr/>
              </a:pPr>
              <a:t>7. 6. 2015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BE982-9CDF-449C-951B-29C3B54EEF2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384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ED7334-F237-4A09-BAFE-E1E378BCC8DD}" type="datetimeFigureOut">
              <a:rPr lang="cs-CZ" smtClean="0"/>
              <a:pPr>
                <a:defRPr/>
              </a:pPr>
              <a:t>7. 6. 2015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042A2-815D-417C-A12A-04FCF2D8F09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403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2E947C-C52A-4290-891C-2C723F73810C}" type="datetimeFigureOut">
              <a:rPr lang="cs-CZ" smtClean="0"/>
              <a:pPr>
                <a:defRPr/>
              </a:pPr>
              <a:t>7. 6. 2015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78680-F471-43D6-804D-D1C75746FFE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fld id="{9B8EADAC-F64E-4D81-9E09-354F0BC19CD8}" type="datetimeFigureOut">
              <a:rPr lang="cs-CZ" smtClean="0"/>
              <a:pPr>
                <a:defRPr/>
              </a:pPr>
              <a:t>7. 6. 2015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683BE982-9CDF-449C-951B-29C3B54EEF2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87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CE6F1D-4000-4C08-BBF3-E50BB690BB11}" type="datetimeFigureOut">
              <a:rPr lang="cs-CZ" smtClean="0"/>
              <a:pPr>
                <a:defRPr/>
              </a:pPr>
              <a:t>7. 6. 2015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3F93F5E4-B863-4023-B037-2EB31DD02E2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96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0EBEDC-C4F3-4478-9749-2227C6DF116B}" type="datetimeFigureOut">
              <a:rPr lang="cs-CZ" smtClean="0"/>
              <a:pPr>
                <a:defRPr/>
              </a:pPr>
              <a:t>7. 6. 2015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63B24-C9E9-451E-9C35-A6948E78514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06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6258FD-4F37-436E-B5CD-41AA1C56635B}" type="datetimeFigureOut">
              <a:rPr lang="cs-CZ" smtClean="0"/>
              <a:pPr>
                <a:defRPr/>
              </a:pPr>
              <a:t>7. 6. 2015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01957-F5FA-43DE-BEDC-A0190C8EF1A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18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103F49-3174-4656-BC75-46D6AACD7178}" type="datetimeFigureOut">
              <a:rPr lang="cs-CZ" smtClean="0"/>
              <a:pPr>
                <a:defRPr/>
              </a:pPr>
              <a:t>7. 6. 2015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18444-3C2A-49BB-B2D8-2559E802278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08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776FBD-BB07-4B98-875E-F7F27F801C4A}" type="datetimeFigureOut">
              <a:rPr lang="cs-CZ" smtClean="0"/>
              <a:pPr>
                <a:defRPr/>
              </a:pPr>
              <a:t>7. 6. 2015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C9CC2-B643-48E3-A26C-9934D9F411C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65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B4A45-0730-4F0C-BEB1-4C4EE7279677}" type="datetimeFigureOut">
              <a:rPr lang="cs-CZ" smtClean="0"/>
              <a:pPr>
                <a:defRPr/>
              </a:pPr>
              <a:t>7. 6. 2015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5EBE2-63D3-4356-95A6-95F302E97AE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69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349D29-27A0-4769-B090-6A3A05CE1B60}" type="datetimeFigureOut">
              <a:rPr lang="cs-CZ" smtClean="0"/>
              <a:pPr>
                <a:defRPr/>
              </a:pPr>
              <a:t>7. 6. 2015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DD1C0-CC4C-493C-96F6-6C122663FC2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77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B8EADAC-F64E-4D81-9E09-354F0BC19CD8}" type="datetimeFigureOut">
              <a:rPr lang="cs-CZ" smtClean="0"/>
              <a:pPr>
                <a:defRPr/>
              </a:pPr>
              <a:t>7. 6. 2015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83BE982-9CDF-449C-951B-29C3B54EEF2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10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mascr.cz/" TargetMode="External"/><Relationship Id="rId2" Type="http://schemas.openxmlformats.org/officeDocument/2006/relationships/hyperlink" Target="mailto:petr.kulisek@nadorlici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mailto:Balcar@kjh.cz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993835"/>
            <a:ext cx="7772400" cy="314439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UPLATŇOVÁNÍ PRINCIPU LEADER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V </a:t>
            </a:r>
            <a:r>
              <a:rPr lang="cs-CZ" b="1" dirty="0"/>
              <a:t>KRÁLOVÉHRADECKÉM KRAJI</a:t>
            </a:r>
            <a:endParaRPr lang="cs-CZ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0308" y="4505413"/>
            <a:ext cx="7239000" cy="866404"/>
          </a:xfrm>
        </p:spPr>
        <p:txBody>
          <a:bodyPr/>
          <a:lstStyle/>
          <a:p>
            <a:pPr algn="ctr" eaLnBrk="1" hangingPunct="1"/>
            <a:r>
              <a:rPr lang="cs-CZ" b="1" dirty="0" smtClean="0">
                <a:solidFill>
                  <a:schemeClr val="tx2"/>
                </a:solidFill>
              </a:rPr>
              <a:t>Představení výstupu na konferenci MAS</a:t>
            </a:r>
          </a:p>
          <a:p>
            <a:pPr algn="ctr" eaLnBrk="1" hangingPunct="1"/>
            <a:r>
              <a:rPr lang="cs-CZ" b="1" dirty="0" smtClean="0">
                <a:solidFill>
                  <a:schemeClr val="tx2"/>
                </a:solidFill>
              </a:rPr>
              <a:t>Chocerady: </a:t>
            </a:r>
            <a:r>
              <a:rPr lang="cs-CZ" b="1" dirty="0" smtClean="0"/>
              <a:t>8</a:t>
            </a:r>
            <a:r>
              <a:rPr lang="cs-CZ" b="1" dirty="0" smtClean="0">
                <a:solidFill>
                  <a:schemeClr val="tx2"/>
                </a:solidFill>
              </a:rPr>
              <a:t>. 6. 2015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1005" y="5767660"/>
            <a:ext cx="847019" cy="84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739003"/>
            <a:ext cx="1979676" cy="80924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739004"/>
            <a:ext cx="1368152" cy="929602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815408" y="6606918"/>
            <a:ext cx="5328592" cy="2880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cs-CZ" sz="1050" b="1" dirty="0" smtClean="0">
                <a:solidFill>
                  <a:schemeClr val="tx2"/>
                </a:solidFill>
              </a:rPr>
              <a:t>Evropský zemědělský fond pro rozvoje </a:t>
            </a:r>
            <a:r>
              <a:rPr lang="cs-CZ" sz="1000" b="1" dirty="0" smtClean="0">
                <a:solidFill>
                  <a:schemeClr val="tx2"/>
                </a:solidFill>
              </a:rPr>
              <a:t>venkova</a:t>
            </a:r>
            <a:r>
              <a:rPr lang="cs-CZ" sz="1050" b="1" dirty="0" smtClean="0">
                <a:solidFill>
                  <a:schemeClr val="tx2"/>
                </a:solidFill>
              </a:rPr>
              <a:t>: Evropa investuje do venkovských oblastí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80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667543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Kapitoly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268760"/>
            <a:ext cx="7704667" cy="473105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Uplatňování principů LEADER</a:t>
            </a:r>
            <a:endParaRPr lang="cs-CZ" dirty="0" smtClean="0"/>
          </a:p>
          <a:p>
            <a:r>
              <a:rPr lang="cs-CZ" dirty="0"/>
              <a:t>Transparentnost </a:t>
            </a:r>
            <a:r>
              <a:rPr lang="cs-CZ" dirty="0" smtClean="0"/>
              <a:t>výběru projektů a </a:t>
            </a:r>
            <a:r>
              <a:rPr lang="cs-CZ" dirty="0"/>
              <a:t>zamezení střetu </a:t>
            </a:r>
            <a:r>
              <a:rPr lang="cs-CZ" dirty="0" smtClean="0"/>
              <a:t>zájmů</a:t>
            </a:r>
          </a:p>
          <a:p>
            <a:r>
              <a:rPr lang="cs-CZ" dirty="0" smtClean="0"/>
              <a:t>Etický kodex v MAS</a:t>
            </a:r>
          </a:p>
          <a:p>
            <a:r>
              <a:rPr lang="cs-CZ" dirty="0" smtClean="0"/>
              <a:t>Proces </a:t>
            </a:r>
            <a:r>
              <a:rPr lang="cs-CZ" dirty="0"/>
              <a:t>výběru projektů – uplatnění organizační struktury MAS a veřejnosti v rámci komunitního plánování při nastavení </a:t>
            </a:r>
            <a:r>
              <a:rPr lang="cs-CZ" dirty="0" smtClean="0"/>
              <a:t>indikátorů, tréninkové výzvy</a:t>
            </a:r>
          </a:p>
          <a:p>
            <a:r>
              <a:rPr lang="cs-CZ" dirty="0"/>
              <a:t>Organizační struktura MAS</a:t>
            </a:r>
            <a:endParaRPr lang="cs-CZ" dirty="0" smtClean="0"/>
          </a:p>
          <a:p>
            <a:r>
              <a:rPr lang="cs-CZ" dirty="0" smtClean="0"/>
              <a:t>Prezentace </a:t>
            </a:r>
            <a:r>
              <a:rPr lang="cs-CZ" dirty="0"/>
              <a:t>MAS z hlediska povinného zveřejňování informací o organizaci MAS a jejich postupů pro zajištění transparentnosti, rozšiřování informací široké veřejnosti</a:t>
            </a:r>
            <a:endParaRPr lang="cs-CZ" dirty="0" smtClean="0"/>
          </a:p>
          <a:p>
            <a:r>
              <a:rPr lang="cs-CZ" dirty="0" smtClean="0"/>
              <a:t>Využití </a:t>
            </a:r>
            <a:r>
              <a:rPr lang="cs-CZ" dirty="0"/>
              <a:t>platformy MAS pro </a:t>
            </a:r>
            <a:r>
              <a:rPr lang="cs-CZ" dirty="0" smtClean="0"/>
              <a:t>aktivity </a:t>
            </a:r>
            <a:r>
              <a:rPr lang="cs-CZ" dirty="0"/>
              <a:t>regionálního rozvoje </a:t>
            </a:r>
            <a:r>
              <a:rPr lang="cs-CZ" dirty="0" smtClean="0"/>
              <a:t>- </a:t>
            </a:r>
            <a:r>
              <a:rPr lang="cs-CZ" dirty="0"/>
              <a:t>příklady možných </a:t>
            </a:r>
            <a:r>
              <a:rPr lang="cs-CZ" dirty="0" smtClean="0"/>
              <a:t>aktivit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6991"/>
            <a:ext cx="9144000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6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1210242"/>
          </a:xfrm>
        </p:spPr>
        <p:txBody>
          <a:bodyPr>
            <a:normAutofit/>
          </a:bodyPr>
          <a:lstStyle/>
          <a:p>
            <a:r>
              <a:rPr lang="cs-CZ" dirty="0" smtClean="0"/>
              <a:t>Obecné shrnutí</a:t>
            </a:r>
          </a:p>
          <a:p>
            <a:r>
              <a:rPr lang="cs-CZ" dirty="0" smtClean="0"/>
              <a:t>podrobnější doporučení a nastavení jsou rozebrána v jednotlivých kapitolách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667543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Doporučení a příklady dobré praxe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268760"/>
            <a:ext cx="7704667" cy="473105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 smtClean="0"/>
              <a:t>12 důležitých</a:t>
            </a:r>
          </a:p>
          <a:p>
            <a:pPr marL="0" indent="0" algn="ctr">
              <a:buNone/>
            </a:pPr>
            <a:r>
              <a:rPr lang="cs-CZ" sz="4800" dirty="0" smtClean="0"/>
              <a:t>a 8 navazujících doporučení</a:t>
            </a:r>
            <a:endParaRPr lang="cs-CZ" sz="4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6991"/>
            <a:ext cx="9144000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9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667543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Doporučení a příklady dobré praxe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268760"/>
            <a:ext cx="7704667" cy="473105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cs-CZ" dirty="0" smtClean="0"/>
              <a:t>Dbát </a:t>
            </a:r>
            <a:r>
              <a:rPr lang="cs-CZ" dirty="0"/>
              <a:t>na uplatňování 7 principů LEADER v různých fázích </a:t>
            </a:r>
            <a:r>
              <a:rPr lang="cs-CZ" dirty="0" smtClean="0"/>
              <a:t>strategického </a:t>
            </a:r>
            <a:r>
              <a:rPr lang="pt-BR" dirty="0" smtClean="0"/>
              <a:t>a </a:t>
            </a:r>
            <a:r>
              <a:rPr lang="pt-BR" dirty="0"/>
              <a:t>realizačního procesu i v působení MAS </a:t>
            </a:r>
            <a:r>
              <a:rPr lang="pt-BR" dirty="0" smtClean="0"/>
              <a:t>v</a:t>
            </a:r>
            <a:r>
              <a:rPr lang="cs-CZ" dirty="0" smtClean="0"/>
              <a:t> </a:t>
            </a:r>
            <a:r>
              <a:rPr lang="pt-BR" dirty="0" smtClean="0"/>
              <a:t>regionu</a:t>
            </a:r>
            <a:r>
              <a:rPr lang="pt-BR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 smtClean="0"/>
              <a:t>Vyhledávat </a:t>
            </a:r>
            <a:r>
              <a:rPr lang="cs-CZ" dirty="0"/>
              <a:t>inspirativní řešení i mimo region, podněcovat inovace, i když </a:t>
            </a:r>
            <a:r>
              <a:rPr lang="cs-CZ" dirty="0" smtClean="0"/>
              <a:t>je ne </a:t>
            </a:r>
            <a:r>
              <a:rPr lang="cs-CZ" dirty="0"/>
              <a:t>vždy možné je využít k financování.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 smtClean="0"/>
              <a:t>Animovat </a:t>
            </a:r>
            <a:r>
              <a:rPr lang="cs-CZ" dirty="0"/>
              <a:t>subjekty v území ke spolupráci, sdílení řešení a hledání </a:t>
            </a:r>
            <a:r>
              <a:rPr lang="cs-CZ" dirty="0" smtClean="0"/>
              <a:t>nových cest </a:t>
            </a:r>
            <a:r>
              <a:rPr lang="cs-CZ" dirty="0"/>
              <a:t>uskutečnění projektů.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dirty="0" smtClean="0"/>
              <a:t>MAS </a:t>
            </a:r>
            <a:r>
              <a:rPr lang="pl-PL" dirty="0"/>
              <a:t>musí najít dobrou kombinaci jak dostát srozumitelnosti a </a:t>
            </a:r>
            <a:r>
              <a:rPr lang="pl-PL" dirty="0" smtClean="0"/>
              <a:t>jasnosti </a:t>
            </a:r>
            <a:r>
              <a:rPr lang="cs-CZ" dirty="0" smtClean="0"/>
              <a:t>při </a:t>
            </a:r>
            <a:r>
              <a:rPr lang="cs-CZ" dirty="0"/>
              <a:t>motivaci k projektům a zároveň podpořit kreativitu, spolupráci, </a:t>
            </a:r>
            <a:r>
              <a:rPr lang="cs-CZ" dirty="0" smtClean="0"/>
              <a:t>inovaci a </a:t>
            </a:r>
            <a:r>
              <a:rPr lang="cs-CZ" dirty="0"/>
              <a:t>přísně uplatnit transparentnost a otevřenost a dodržení podmínek</a:t>
            </a:r>
            <a:r>
              <a:rPr lang="cs-CZ" dirty="0" smtClean="0"/>
              <a:t>, které stanoví</a:t>
            </a:r>
            <a:r>
              <a:rPr lang="cs-CZ" dirty="0"/>
              <a:t>. Nejrůznějšími nástroji směřovat k tomu, aby projekty </a:t>
            </a:r>
            <a:r>
              <a:rPr lang="cs-CZ" dirty="0" smtClean="0"/>
              <a:t>subjektů v MAS, </a:t>
            </a:r>
            <a:r>
              <a:rPr lang="cs-CZ" dirty="0"/>
              <a:t>tak i MAS jako </a:t>
            </a:r>
            <a:r>
              <a:rPr lang="cs-CZ" dirty="0" smtClean="0"/>
              <a:t>takové, </a:t>
            </a:r>
            <a:r>
              <a:rPr lang="cs-CZ" dirty="0"/>
              <a:t>byly kvalitní, přínosné a udržitelné, </a:t>
            </a:r>
            <a:r>
              <a:rPr lang="cs-CZ" dirty="0" smtClean="0"/>
              <a:t>zároveň však </a:t>
            </a:r>
            <a:r>
              <a:rPr lang="cs-CZ" dirty="0"/>
              <a:t>kreativní v hledání řešení.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6991"/>
            <a:ext cx="9144000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667543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Doporučení a příklady dobré praxe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268760"/>
            <a:ext cx="7704667" cy="473105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rabicPeriod" startAt="5"/>
            </a:pPr>
            <a:r>
              <a:rPr lang="cs-CZ" b="1" dirty="0" smtClean="0"/>
              <a:t>Otevřeně </a:t>
            </a:r>
            <a:r>
              <a:rPr lang="cs-CZ" b="1" dirty="0"/>
              <a:t>komunikovat s nastavením promyšlené </a:t>
            </a:r>
            <a:r>
              <a:rPr lang="cs-CZ" b="1" dirty="0" smtClean="0"/>
              <a:t>komunikační </a:t>
            </a:r>
            <a:r>
              <a:rPr lang="pl-PL" b="1" dirty="0" smtClean="0"/>
              <a:t>strategie </a:t>
            </a:r>
            <a:r>
              <a:rPr lang="pl-PL" b="1" dirty="0"/>
              <a:t>s různými skupinami v regionu a uplatnit </a:t>
            </a:r>
            <a:r>
              <a:rPr lang="pl-PL" b="1" dirty="0" smtClean="0"/>
              <a:t>moderní </a:t>
            </a:r>
            <a:r>
              <a:rPr lang="cs-CZ" b="1" dirty="0" smtClean="0"/>
              <a:t>i </a:t>
            </a:r>
            <a:r>
              <a:rPr lang="cs-CZ" b="1" dirty="0"/>
              <a:t>konzervativní přístupy v komunikaci.</a:t>
            </a:r>
          </a:p>
          <a:p>
            <a:pPr marL="457200" indent="-457200" algn="just">
              <a:buFont typeface="+mj-lt"/>
              <a:buAutoNum type="arabicPeriod" startAt="5"/>
            </a:pPr>
            <a:r>
              <a:rPr lang="cs-CZ" b="1" dirty="0" smtClean="0"/>
              <a:t>Otevřeně </a:t>
            </a:r>
            <a:r>
              <a:rPr lang="cs-CZ" b="1" dirty="0"/>
              <a:t>informovat o všech krocích a zároveň kontinuálně </a:t>
            </a:r>
            <a:r>
              <a:rPr lang="cs-CZ" b="1" dirty="0" smtClean="0"/>
              <a:t>dávat najevo </a:t>
            </a:r>
            <a:r>
              <a:rPr lang="cs-CZ" b="1" dirty="0"/>
              <a:t>existenci i dění v MAS i v případech, když se nečeká zpětná </a:t>
            </a:r>
            <a:r>
              <a:rPr lang="cs-CZ" b="1" dirty="0" smtClean="0"/>
              <a:t>vazba na </a:t>
            </a:r>
            <a:r>
              <a:rPr lang="cs-CZ" b="1" dirty="0"/>
              <a:t>plánovací nebo realizační proces. Nastavit si jasnou tvář a dbát o </a:t>
            </a:r>
            <a:r>
              <a:rPr lang="cs-CZ" b="1" dirty="0" smtClean="0"/>
              <a:t>ni i </a:t>
            </a:r>
            <a:r>
              <a:rPr lang="cs-CZ" b="1" dirty="0"/>
              <a:t>v detailech jako jsou vizuální styl, pravidla PR a podobně.</a:t>
            </a:r>
          </a:p>
          <a:p>
            <a:pPr marL="457200" indent="-457200" algn="just">
              <a:buFont typeface="+mj-lt"/>
              <a:buAutoNum type="arabicPeriod" startAt="5"/>
            </a:pPr>
            <a:r>
              <a:rPr lang="cs-CZ" dirty="0" smtClean="0"/>
              <a:t>Je </a:t>
            </a:r>
            <a:r>
              <a:rPr lang="cs-CZ" dirty="0"/>
              <a:t>vhodné vytvořit a udržovat co nejjasnější systém propagace, aby </a:t>
            </a:r>
            <a:r>
              <a:rPr lang="cs-CZ" dirty="0" smtClean="0"/>
              <a:t>byl očekávatelný </a:t>
            </a:r>
            <a:r>
              <a:rPr lang="cs-CZ" dirty="0"/>
              <a:t>v pravidelnosti a obsahu či jeho záběru, měl více kanálů, </a:t>
            </a:r>
            <a:r>
              <a:rPr lang="cs-CZ" dirty="0" smtClean="0"/>
              <a:t>ale zároveň </a:t>
            </a:r>
            <a:r>
              <a:rPr lang="cs-CZ" dirty="0"/>
              <a:t>mohl být kreativní a překvapivý. Je velmi vhodné doporučení </a:t>
            </a:r>
            <a:r>
              <a:rPr lang="cs-CZ" dirty="0" smtClean="0"/>
              <a:t>dodržet grafický </a:t>
            </a:r>
            <a:r>
              <a:rPr lang="cs-CZ" dirty="0"/>
              <a:t>styl, manuál.</a:t>
            </a:r>
            <a:endParaRPr lang="cs-CZ" b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6991"/>
            <a:ext cx="9144000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4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667543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Doporučení a příklady dobré praxe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268760"/>
            <a:ext cx="7704667" cy="473105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+mj-lt"/>
              <a:buAutoNum type="arabicPeriod" startAt="8"/>
            </a:pPr>
            <a:r>
              <a:rPr lang="cs-CZ" b="1" dirty="0"/>
              <a:t>Věnovat úsilí zapojování partnerů a veřejnosti do dění, </a:t>
            </a:r>
            <a:r>
              <a:rPr lang="cs-CZ" b="1" dirty="0" smtClean="0"/>
              <a:t>transparentního strategického </a:t>
            </a:r>
            <a:r>
              <a:rPr lang="cs-CZ" b="1" dirty="0"/>
              <a:t>plánování a výběru projektů. Pojímat členství v MAS </a:t>
            </a:r>
            <a:r>
              <a:rPr lang="cs-CZ" b="1" dirty="0" smtClean="0"/>
              <a:t>jako platformu </a:t>
            </a:r>
            <a:r>
              <a:rPr lang="cs-CZ" b="1" dirty="0"/>
              <a:t>spolupráce, ne výhodu v čerpání dotací. Jejich dostupnost </a:t>
            </a:r>
            <a:r>
              <a:rPr lang="cs-CZ" b="1" dirty="0" smtClean="0"/>
              <a:t>je proměnlivá</a:t>
            </a:r>
            <a:r>
              <a:rPr lang="cs-CZ" b="1" dirty="0"/>
              <a:t>.</a:t>
            </a:r>
          </a:p>
          <a:p>
            <a:pPr marL="457200" indent="-457200" algn="just">
              <a:buFont typeface="+mj-lt"/>
              <a:buAutoNum type="arabicPeriod" startAt="8"/>
            </a:pPr>
            <a:r>
              <a:rPr lang="cs-CZ" dirty="0" smtClean="0"/>
              <a:t>Zapojení </a:t>
            </a:r>
            <a:r>
              <a:rPr lang="cs-CZ" dirty="0"/>
              <a:t>veřejnosti do strategického plánování i hodnocení </a:t>
            </a:r>
            <a:r>
              <a:rPr lang="cs-CZ" dirty="0" smtClean="0"/>
              <a:t>neprovádět formálně </a:t>
            </a:r>
            <a:r>
              <a:rPr lang="cs-CZ" dirty="0"/>
              <a:t>ale s odbornou erudicí, využitím nestranného externisty, </a:t>
            </a:r>
            <a:r>
              <a:rPr lang="cs-CZ" dirty="0" smtClean="0"/>
              <a:t>využít </a:t>
            </a:r>
            <a:r>
              <a:rPr lang="pt-BR" dirty="0" smtClean="0"/>
              <a:t>relevantní </a:t>
            </a:r>
            <a:r>
              <a:rPr lang="pt-BR" dirty="0"/>
              <a:t>metody v odpovídající fázi.</a:t>
            </a:r>
          </a:p>
          <a:p>
            <a:pPr marL="457200" indent="-457200" algn="just">
              <a:buFont typeface="+mj-lt"/>
              <a:buAutoNum type="arabicPeriod" startAt="8"/>
            </a:pPr>
            <a:r>
              <a:rPr lang="cs-CZ" b="1" dirty="0" smtClean="0"/>
              <a:t>Z </a:t>
            </a:r>
            <a:r>
              <a:rPr lang="cs-CZ" b="1" dirty="0"/>
              <a:t>tréninkových výzev nových MAS a z obecných postupů </a:t>
            </a:r>
            <a:r>
              <a:rPr lang="cs-CZ" b="1" dirty="0" smtClean="0"/>
              <a:t>při výběru </a:t>
            </a:r>
            <a:r>
              <a:rPr lang="cs-CZ" b="1" dirty="0"/>
              <a:t>projektů vyplývá, že lze uplatnit mnohé z postupů </a:t>
            </a:r>
            <a:r>
              <a:rPr lang="cs-CZ" b="1" dirty="0" smtClean="0"/>
              <a:t>LEADER i </a:t>
            </a:r>
            <a:r>
              <a:rPr lang="cs-CZ" b="1" dirty="0"/>
              <a:t>v rozdělování příspěvků na aktivity a </a:t>
            </a:r>
            <a:r>
              <a:rPr lang="cs-CZ" b="1" dirty="0" err="1"/>
              <a:t>mikroprojekty</a:t>
            </a:r>
            <a:r>
              <a:rPr lang="cs-CZ" b="1" dirty="0"/>
              <a:t> </a:t>
            </a:r>
            <a:r>
              <a:rPr lang="cs-CZ" b="1" dirty="0" smtClean="0"/>
              <a:t>podporované </a:t>
            </a:r>
            <a:r>
              <a:rPr lang="pl-PL" b="1" dirty="0" smtClean="0"/>
              <a:t>z </a:t>
            </a:r>
            <a:r>
              <a:rPr lang="pl-PL" b="1" dirty="0"/>
              <a:t>místních zdrojů v regionu, tedy na aktivity odvislé čistě od </a:t>
            </a:r>
            <a:r>
              <a:rPr lang="pl-PL" b="1" dirty="0" smtClean="0"/>
              <a:t>kapacit </a:t>
            </a:r>
            <a:r>
              <a:rPr lang="cs-CZ" b="1" dirty="0" smtClean="0"/>
              <a:t>regionu </a:t>
            </a:r>
            <a:r>
              <a:rPr lang="cs-CZ" b="1" dirty="0"/>
              <a:t>a kreativitě MAS.</a:t>
            </a:r>
            <a:endParaRPr lang="cs-CZ" b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6991"/>
            <a:ext cx="9144000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9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667543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Doporučení a příklady dobré praxe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268760"/>
            <a:ext cx="7704667" cy="473105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457200" indent="-457200" algn="just">
              <a:buFont typeface="+mj-lt"/>
              <a:buAutoNum type="arabicPeriod" startAt="11"/>
            </a:pPr>
            <a:r>
              <a:rPr lang="cs-CZ" b="1" dirty="0"/>
              <a:t>MAS i přes zdlouhavost takových postupů by měla dodržet </a:t>
            </a:r>
            <a:r>
              <a:rPr lang="cs-CZ" b="1" dirty="0" smtClean="0"/>
              <a:t>otevřenost procesů </a:t>
            </a:r>
            <a:r>
              <a:rPr lang="cs-CZ" b="1" dirty="0"/>
              <a:t>stanovení kritérií, indikátorů, zaměření strategií a dalších</a:t>
            </a:r>
            <a:r>
              <a:rPr lang="cs-CZ" b="1" dirty="0" smtClean="0"/>
              <a:t>. Nejen </a:t>
            </a:r>
            <a:r>
              <a:rPr lang="cs-CZ" b="1" dirty="0"/>
              <a:t>pro větší důvěru k metodě LEADER, ale i pro sdílení a </a:t>
            </a:r>
            <a:r>
              <a:rPr lang="cs-CZ" b="1" dirty="0" smtClean="0"/>
              <a:t>odladění srozumitelnosti</a:t>
            </a:r>
            <a:r>
              <a:rPr lang="cs-CZ" b="1" dirty="0"/>
              <a:t>. V praxi se ukázalo jako zásadní důsledně </a:t>
            </a:r>
            <a:r>
              <a:rPr lang="cs-CZ" b="1" dirty="0" smtClean="0"/>
              <a:t>projednat podobu </a:t>
            </a:r>
            <a:r>
              <a:rPr lang="cs-CZ" b="1" dirty="0"/>
              <a:t>preferenčních </a:t>
            </a:r>
            <a:r>
              <a:rPr lang="cs-CZ" b="1" dirty="0" smtClean="0"/>
              <a:t>kritérií </a:t>
            </a:r>
            <a:r>
              <a:rPr lang="cs-CZ" b="1" dirty="0"/>
              <a:t>a dalších podmínek pro výběr </a:t>
            </a:r>
            <a:r>
              <a:rPr lang="cs-CZ" b="1" dirty="0" smtClean="0"/>
              <a:t>projektů v </a:t>
            </a:r>
            <a:r>
              <a:rPr lang="cs-CZ" b="1" dirty="0"/>
              <a:t>rozhodovacích orgánech MAS tak, aby v maximální míře </a:t>
            </a:r>
            <a:r>
              <a:rPr lang="cs-CZ" b="1" dirty="0" smtClean="0"/>
              <a:t>odpovídaly definovaným </a:t>
            </a:r>
            <a:r>
              <a:rPr lang="cs-CZ" b="1" dirty="0"/>
              <a:t>potřebám území.</a:t>
            </a:r>
          </a:p>
          <a:p>
            <a:pPr marL="457200" indent="-457200" algn="just">
              <a:buFont typeface="+mj-lt"/>
              <a:buAutoNum type="arabicPeriod" startAt="11"/>
            </a:pPr>
            <a:r>
              <a:rPr lang="cs-CZ" b="1" dirty="0" smtClean="0"/>
              <a:t>K </a:t>
            </a:r>
            <a:r>
              <a:rPr lang="cs-CZ" b="1" dirty="0"/>
              <a:t>vyvarování se chybným nebo nedokonalým postupům je </a:t>
            </a:r>
            <a:r>
              <a:rPr lang="cs-CZ" b="1" dirty="0" smtClean="0"/>
              <a:t>nejlepším nástrojem </a:t>
            </a:r>
            <a:r>
              <a:rPr lang="cs-CZ" b="1" dirty="0"/>
              <a:t>včasné sdílení praxe mezi týmiž orgány různých MAS</a:t>
            </a:r>
            <a:r>
              <a:rPr lang="cs-CZ" b="1" dirty="0" smtClean="0"/>
              <a:t>, inspirace </a:t>
            </a:r>
            <a:r>
              <a:rPr lang="cs-CZ" b="1" dirty="0"/>
              <a:t>a vzájemná kontrola, například i hodnocení experty z </a:t>
            </a:r>
            <a:r>
              <a:rPr lang="cs-CZ" b="1" dirty="0" smtClean="0"/>
              <a:t>jiné MAS</a:t>
            </a:r>
            <a:r>
              <a:rPr lang="cs-CZ" b="1" dirty="0"/>
              <a:t>.</a:t>
            </a:r>
            <a:endParaRPr lang="cs-CZ" b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6991"/>
            <a:ext cx="9144000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667543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Doporučení a příklady dobré praxe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268760"/>
            <a:ext cx="7704667" cy="473105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457200" indent="-457200" algn="just">
              <a:buFont typeface="+mj-lt"/>
              <a:buAutoNum type="arabicPeriod" startAt="13"/>
            </a:pPr>
            <a:r>
              <a:rPr lang="cs-CZ" b="1" dirty="0" smtClean="0"/>
              <a:t> Specificky </a:t>
            </a:r>
            <a:r>
              <a:rPr lang="cs-CZ" b="1" dirty="0"/>
              <a:t>u výběru projektů je dobré jasně vysvětlit a definovat </a:t>
            </a:r>
            <a:r>
              <a:rPr lang="cs-CZ" b="1" dirty="0" smtClean="0"/>
              <a:t>kritéria </a:t>
            </a:r>
            <a:r>
              <a:rPr lang="cs-CZ" b="1" dirty="0"/>
              <a:t>i jejich případné změny. Každé preferenční kritérium by mělo mít </a:t>
            </a:r>
            <a:r>
              <a:rPr lang="cs-CZ" b="1" dirty="0" smtClean="0"/>
              <a:t>vedle počtu </a:t>
            </a:r>
            <a:r>
              <a:rPr lang="cs-CZ" b="1" dirty="0"/>
              <a:t>bodů také specifikovanou svoji charakteristiku, účel a </a:t>
            </a:r>
            <a:r>
              <a:rPr lang="cs-CZ" b="1" dirty="0" smtClean="0"/>
              <a:t>žádoucí cílový </a:t>
            </a:r>
            <a:r>
              <a:rPr lang="cs-CZ" b="1" dirty="0"/>
              <a:t>stav, dále podklady žadatelů pro hodnocení tak, aby </a:t>
            </a:r>
            <a:r>
              <a:rPr lang="cs-CZ" b="1" dirty="0" smtClean="0"/>
              <a:t>byla zajištěna </a:t>
            </a:r>
            <a:r>
              <a:rPr lang="cs-CZ" b="1" dirty="0"/>
              <a:t>jeho jednoznačná interpretace transparentnost </a:t>
            </a:r>
            <a:r>
              <a:rPr lang="cs-CZ" b="1" dirty="0" smtClean="0"/>
              <a:t>při vyhodnocování</a:t>
            </a:r>
            <a:r>
              <a:rPr lang="cs-CZ" b="1" dirty="0"/>
              <a:t>. S největší opatrností volit subjektivní kritéria, </a:t>
            </a:r>
            <a:r>
              <a:rPr lang="cs-CZ" b="1" dirty="0" smtClean="0"/>
              <a:t>přičemž slovně </a:t>
            </a:r>
            <a:r>
              <a:rPr lang="cs-CZ" b="1" dirty="0"/>
              <a:t>zdůvodněno by mělo být každé z nich</a:t>
            </a:r>
            <a:r>
              <a:rPr lang="cs-CZ" b="1" dirty="0" smtClean="0"/>
              <a:t>.</a:t>
            </a:r>
          </a:p>
          <a:p>
            <a:pPr marL="457200" indent="-457200" algn="just">
              <a:buFont typeface="+mj-lt"/>
              <a:buAutoNum type="arabicPeriod" startAt="13"/>
            </a:pPr>
            <a:r>
              <a:rPr lang="cs-CZ" b="1" dirty="0"/>
              <a:t>Jsou nezbytné kontroly a časový </a:t>
            </a:r>
            <a:r>
              <a:rPr lang="cs-CZ" b="1" dirty="0" smtClean="0"/>
              <a:t>management </a:t>
            </a:r>
            <a:r>
              <a:rPr lang="cs-CZ" b="1" dirty="0"/>
              <a:t>jednotlivých </a:t>
            </a:r>
            <a:r>
              <a:rPr lang="cs-CZ" b="1" dirty="0" smtClean="0"/>
              <a:t>fází hodnocení </a:t>
            </a:r>
            <a:r>
              <a:rPr lang="cs-CZ" b="1" dirty="0"/>
              <a:t>projektu pro zajištění objektivnosti a také </a:t>
            </a:r>
            <a:r>
              <a:rPr lang="cs-CZ" b="1" dirty="0" smtClean="0"/>
              <a:t>bezchybnosti hodnocení</a:t>
            </a:r>
            <a:r>
              <a:rPr lang="cs-CZ" b="1" dirty="0"/>
              <a:t>, s možností porovnání jednotlivých závěrů a </a:t>
            </a:r>
            <a:r>
              <a:rPr lang="cs-CZ" b="1" dirty="0" smtClean="0"/>
              <a:t>přehodnocení případných </a:t>
            </a:r>
            <a:r>
              <a:rPr lang="cs-CZ" b="1" dirty="0"/>
              <a:t>velkých odchylek. Způsob </a:t>
            </a:r>
            <a:r>
              <a:rPr lang="cs-CZ" b="1" dirty="0" smtClean="0"/>
              <a:t>rozdělování projektů hodnotitelům </a:t>
            </a:r>
            <a:r>
              <a:rPr lang="cs-CZ" b="1" dirty="0"/>
              <a:t>by měl klást důraz na důvěrnost, nezávislost</a:t>
            </a:r>
            <a:r>
              <a:rPr lang="cs-CZ" b="1" dirty="0" smtClean="0"/>
              <a:t>, mlčenlivost</a:t>
            </a:r>
            <a:r>
              <a:rPr lang="cs-CZ" b="1" dirty="0"/>
              <a:t>, nepodjatost, neovlivnitelnost, nulový střet </a:t>
            </a:r>
            <a:r>
              <a:rPr lang="cs-CZ" b="1" dirty="0" smtClean="0"/>
              <a:t>zájmů i </a:t>
            </a:r>
            <a:r>
              <a:rPr lang="cs-CZ" b="1" dirty="0"/>
              <a:t>korupční jednání hodnotitelů.</a:t>
            </a:r>
            <a:endParaRPr lang="cs-CZ" b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6991"/>
            <a:ext cx="9144000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667543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Doporučení a příklady dobré praxe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268760"/>
            <a:ext cx="7704667" cy="473105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457200" indent="-457200" algn="just">
              <a:buFont typeface="+mj-lt"/>
              <a:buAutoNum type="arabicPeriod" startAt="15"/>
            </a:pPr>
            <a:r>
              <a:rPr lang="cs-CZ" b="1" dirty="0"/>
              <a:t>Zásadní je zajištění stejného přístupu členů komisí na základě </a:t>
            </a:r>
            <a:r>
              <a:rPr lang="cs-CZ" b="1" dirty="0" smtClean="0"/>
              <a:t>stejných informací </a:t>
            </a:r>
            <a:r>
              <a:rPr lang="cs-CZ" b="1" dirty="0"/>
              <a:t>a pochopení kritérií před tím, než přistoupí k hodnocení. </a:t>
            </a:r>
            <a:r>
              <a:rPr lang="cs-CZ" b="1" dirty="0" smtClean="0"/>
              <a:t>Pro vyvarování </a:t>
            </a:r>
            <a:r>
              <a:rPr lang="cs-CZ" b="1" dirty="0"/>
              <a:t>se ztráty důvěry následkem chyb je ale také </a:t>
            </a:r>
            <a:r>
              <a:rPr lang="cs-CZ" b="1" dirty="0" smtClean="0"/>
              <a:t>třeba transparentně </a:t>
            </a:r>
            <a:r>
              <a:rPr lang="cs-CZ" b="1" dirty="0"/>
              <a:t>používat opravné prostředky. Velmi se </a:t>
            </a:r>
            <a:r>
              <a:rPr lang="cs-CZ" b="1" dirty="0" smtClean="0"/>
              <a:t>osvědčuje náhodnost </a:t>
            </a:r>
            <a:r>
              <a:rPr lang="cs-CZ" b="1" dirty="0"/>
              <a:t>přidělování hodnotitelů a naprosto jasně veřejné slyšení </a:t>
            </a:r>
            <a:r>
              <a:rPr lang="cs-CZ" b="1" dirty="0" smtClean="0"/>
              <a:t>či představení </a:t>
            </a:r>
            <a:r>
              <a:rPr lang="cs-CZ" b="1" dirty="0"/>
              <a:t>projektů s byť jen možnou účastí veřejnosti </a:t>
            </a:r>
            <a:r>
              <a:rPr lang="cs-CZ" b="1" dirty="0" smtClean="0"/>
              <a:t>či konkurenčních </a:t>
            </a:r>
            <a:r>
              <a:rPr lang="cs-CZ" b="1" dirty="0"/>
              <a:t>žadatelů.</a:t>
            </a:r>
          </a:p>
          <a:p>
            <a:pPr marL="457200" indent="-457200" algn="just">
              <a:buFont typeface="+mj-lt"/>
              <a:buAutoNum type="arabicPeriod" startAt="15"/>
            </a:pPr>
            <a:r>
              <a:rPr lang="cs-CZ" dirty="0" smtClean="0"/>
              <a:t>Ve </a:t>
            </a:r>
            <a:r>
              <a:rPr lang="cs-CZ" dirty="0"/>
              <a:t>spolupráci regionů je jasným doporučením tento základní prvek </a:t>
            </a:r>
            <a:r>
              <a:rPr lang="cs-CZ" dirty="0" smtClean="0"/>
              <a:t>celé metody </a:t>
            </a:r>
            <a:r>
              <a:rPr lang="cs-CZ" dirty="0"/>
              <a:t>nezanedbat na žádné úrovni: uvnitř MAS mezi partnery, mezi </a:t>
            </a:r>
            <a:r>
              <a:rPr lang="cs-CZ" dirty="0" smtClean="0"/>
              <a:t>MAS a </a:t>
            </a:r>
            <a:r>
              <a:rPr lang="cs-CZ" dirty="0"/>
              <a:t>institucemi a dalšími subjekty v regionu (kdy MAS může mít </a:t>
            </a:r>
            <a:r>
              <a:rPr lang="cs-CZ" dirty="0" smtClean="0"/>
              <a:t>přínos v </a:t>
            </a:r>
            <a:r>
              <a:rPr lang="cs-CZ" dirty="0"/>
              <a:t>facilitaci řešení), mezi MAS navzájem s tím, že je ale kladen pro lepší </a:t>
            </a:r>
            <a:r>
              <a:rPr lang="cs-CZ" dirty="0" smtClean="0"/>
              <a:t>přímý přenos </a:t>
            </a:r>
            <a:r>
              <a:rPr lang="cs-CZ" dirty="0"/>
              <a:t>zkušeností důraz na otevírání spolupráce obdobných </a:t>
            </a:r>
            <a:r>
              <a:rPr lang="cs-CZ" dirty="0" smtClean="0"/>
              <a:t>subjektů z </a:t>
            </a:r>
            <a:r>
              <a:rPr lang="cs-CZ" dirty="0"/>
              <a:t>různých území. MAS také může, pokud má vnitřní podporu pro </a:t>
            </a:r>
            <a:r>
              <a:rPr lang="cs-CZ" dirty="0" smtClean="0"/>
              <a:t>takové konání</a:t>
            </a:r>
            <a:r>
              <a:rPr lang="cs-CZ" dirty="0"/>
              <a:t>, zastupovat region v oborové spolupráci, jako jsou sítě MAS, </a:t>
            </a:r>
            <a:r>
              <a:rPr lang="cs-CZ" dirty="0" smtClean="0"/>
              <a:t>sítě značek</a:t>
            </a:r>
            <a:r>
              <a:rPr lang="cs-CZ" dirty="0"/>
              <a:t>, obchodní či vzdělávací propojení.</a:t>
            </a:r>
            <a:endParaRPr lang="cs-CZ" b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6991"/>
            <a:ext cx="9144000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667543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Doporučení a příklady dobré praxe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268760"/>
            <a:ext cx="7704667" cy="473105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+mj-lt"/>
              <a:buAutoNum type="arabicPeriod" startAt="17"/>
            </a:pPr>
            <a:r>
              <a:rPr lang="cs-CZ" b="1" dirty="0" smtClean="0"/>
              <a:t> Je </a:t>
            </a:r>
            <a:r>
              <a:rPr lang="cs-CZ" b="1" dirty="0"/>
              <a:t>bezesporu důležité pro důvěryhodnost a transparentnost </a:t>
            </a:r>
            <a:r>
              <a:rPr lang="cs-CZ" b="1" dirty="0" smtClean="0"/>
              <a:t>jak MAS</a:t>
            </a:r>
            <a:r>
              <a:rPr lang="cs-CZ" b="1" dirty="0"/>
              <a:t>, tak i celého hnutí a metody LEADER, propracovat a </a:t>
            </a:r>
            <a:r>
              <a:rPr lang="cs-CZ" b="1" dirty="0" smtClean="0"/>
              <a:t>dodržovat etický </a:t>
            </a:r>
            <a:r>
              <a:rPr lang="cs-CZ" b="1" dirty="0"/>
              <a:t>kodex v procesech, které to vyžadují. Jako doporučení lze </a:t>
            </a:r>
            <a:r>
              <a:rPr lang="cs-CZ" b="1" dirty="0" smtClean="0"/>
              <a:t>kromě důrazu </a:t>
            </a:r>
            <a:r>
              <a:rPr lang="cs-CZ" b="1" dirty="0"/>
              <a:t>na nestrannost, legalitu, integritu, transparentnost</a:t>
            </a:r>
            <a:r>
              <a:rPr lang="cs-CZ" b="1" dirty="0" smtClean="0"/>
              <a:t>, efektivitu</a:t>
            </a:r>
            <a:r>
              <a:rPr lang="cs-CZ" b="1" dirty="0"/>
              <a:t>, rovnost, odpovědnost, spravedlnost také dbát na </a:t>
            </a:r>
            <a:r>
              <a:rPr lang="cs-CZ" b="1" dirty="0" smtClean="0"/>
              <a:t>jeho úměrné </a:t>
            </a:r>
            <a:r>
              <a:rPr lang="cs-CZ" b="1" dirty="0"/>
              <a:t>začlenění do organizačních postupů a procesů. Je </a:t>
            </a:r>
            <a:r>
              <a:rPr lang="cs-CZ" b="1" dirty="0" smtClean="0"/>
              <a:t>velmi </a:t>
            </a:r>
            <a:r>
              <a:rPr lang="da-DK" b="1" dirty="0" smtClean="0"/>
              <a:t>vhodná </a:t>
            </a:r>
            <a:r>
              <a:rPr lang="da-DK" b="1" dirty="0"/>
              <a:t>lidskost ve vyjádření principů.</a:t>
            </a:r>
          </a:p>
          <a:p>
            <a:pPr marL="457200" indent="-457200" algn="just">
              <a:buFont typeface="+mj-lt"/>
              <a:buAutoNum type="arabicPeriod" startAt="17"/>
            </a:pPr>
            <a:r>
              <a:rPr lang="cs-CZ" b="1" dirty="0"/>
              <a:t> </a:t>
            </a:r>
            <a:r>
              <a:rPr lang="cs-CZ" b="1" dirty="0" smtClean="0"/>
              <a:t>Pro </a:t>
            </a:r>
            <a:r>
              <a:rPr lang="cs-CZ" b="1" dirty="0"/>
              <a:t>zajištění transparentnosti je kromě včasného, jasného a </a:t>
            </a:r>
            <a:r>
              <a:rPr lang="cs-CZ" b="1" dirty="0" smtClean="0"/>
              <a:t>zveřejnění zápisů </a:t>
            </a:r>
            <a:r>
              <a:rPr lang="cs-CZ" b="1" dirty="0"/>
              <a:t>i dokumentů ve výběru projektů i například opatření, </a:t>
            </a:r>
            <a:r>
              <a:rPr lang="cs-CZ" b="1" dirty="0" smtClean="0"/>
              <a:t>také podstatné </a:t>
            </a:r>
            <a:r>
              <a:rPr lang="cs-CZ" b="1" dirty="0"/>
              <a:t>vybrat jeden kanál informací jako zásadní (jako ideální </a:t>
            </a:r>
            <a:r>
              <a:rPr lang="cs-CZ" b="1" dirty="0" smtClean="0"/>
              <a:t>se jeví </a:t>
            </a:r>
            <a:r>
              <a:rPr lang="cs-CZ" b="1" dirty="0"/>
              <a:t>www). Věnovat velkou pozornost je nutno též </a:t>
            </a:r>
            <a:r>
              <a:rPr lang="cs-CZ" b="1" dirty="0" smtClean="0"/>
              <a:t>potenciálním žadatelům </a:t>
            </a:r>
            <a:r>
              <a:rPr lang="cs-CZ" b="1" dirty="0"/>
              <a:t>v dostatečném předstihu.</a:t>
            </a:r>
            <a:endParaRPr lang="cs-CZ" b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6991"/>
            <a:ext cx="9144000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4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Partneři projektu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1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667543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Doporučení a příklady dobré praxe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268760"/>
            <a:ext cx="7704667" cy="473105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+mj-lt"/>
              <a:buAutoNum type="arabicPeriod" startAt="19"/>
            </a:pPr>
            <a:r>
              <a:rPr lang="cs-CZ" b="1" dirty="0"/>
              <a:t>S tím, jak je v českém prostředí průřezově podfinancovaného </a:t>
            </a:r>
            <a:r>
              <a:rPr lang="cs-CZ" b="1" dirty="0" smtClean="0"/>
              <a:t>venkova těžké </a:t>
            </a:r>
            <a:r>
              <a:rPr lang="cs-CZ" b="1" dirty="0"/>
              <a:t>uplatnit inovativní postupy, projekty, je jako dobrá </a:t>
            </a:r>
            <a:r>
              <a:rPr lang="cs-CZ" b="1" dirty="0" smtClean="0"/>
              <a:t>praxe jednoznačně </a:t>
            </a:r>
            <a:r>
              <a:rPr lang="cs-CZ" b="1" dirty="0"/>
              <a:t>dobré v prosazování inovací, transparentnosti</a:t>
            </a:r>
            <a:r>
              <a:rPr lang="cs-CZ" b="1" dirty="0" smtClean="0"/>
              <a:t>, participativních </a:t>
            </a:r>
            <a:r>
              <a:rPr lang="cs-CZ" b="1" dirty="0"/>
              <a:t>metod i dalších stále nezakořeněných </a:t>
            </a:r>
            <a:r>
              <a:rPr lang="cs-CZ" b="1" dirty="0" smtClean="0"/>
              <a:t>postupů možné </a:t>
            </a:r>
            <a:r>
              <a:rPr lang="cs-CZ" b="1" dirty="0"/>
              <a:t>doporučit, aby programovací a výkonné orgány MAS </a:t>
            </a:r>
            <a:r>
              <a:rPr lang="cs-CZ" b="1" dirty="0" smtClean="0"/>
              <a:t>neúnavně toto </a:t>
            </a:r>
            <a:r>
              <a:rPr lang="cs-CZ" b="1" dirty="0"/>
              <a:t>iniciovaly, prosazovaly, zvaly přesvědčivé experty </a:t>
            </a:r>
            <a:r>
              <a:rPr lang="cs-CZ" b="1" dirty="0" smtClean="0"/>
              <a:t>dosvědčující praxi </a:t>
            </a:r>
            <a:r>
              <a:rPr lang="cs-CZ" b="1" dirty="0"/>
              <a:t>i odborníky a zapojovaly mladé a nerezignované </a:t>
            </a:r>
            <a:r>
              <a:rPr lang="cs-CZ" b="1" dirty="0" smtClean="0"/>
              <a:t>pohledy aktivních </a:t>
            </a:r>
            <a:r>
              <a:rPr lang="cs-CZ" b="1" dirty="0"/>
              <a:t>lidí z regionu.</a:t>
            </a:r>
          </a:p>
          <a:p>
            <a:pPr marL="457200" indent="-457200" algn="just">
              <a:buFont typeface="+mj-lt"/>
              <a:buAutoNum type="arabicPeriod" startAt="19"/>
            </a:pPr>
            <a:r>
              <a:rPr lang="cs-CZ" dirty="0" smtClean="0"/>
              <a:t>S </a:t>
            </a:r>
            <a:r>
              <a:rPr lang="cs-CZ" dirty="0"/>
              <a:t>tím, že regiony mají různou tradici ve spolupráci, servisu obcím, </a:t>
            </a:r>
            <a:r>
              <a:rPr lang="cs-CZ" dirty="0" smtClean="0"/>
              <a:t>různé přístupy </a:t>
            </a:r>
            <a:r>
              <a:rPr lang="cs-CZ" dirty="0"/>
              <a:t>k poradenství a různé trhy ve službách pro venkov, je vhodné, </a:t>
            </a:r>
            <a:r>
              <a:rPr lang="cs-CZ" dirty="0" smtClean="0"/>
              <a:t>aby MAS </a:t>
            </a:r>
            <a:r>
              <a:rPr lang="cs-CZ" dirty="0"/>
              <a:t>důsledně vstupovaly na místní trh jen v situacích, kdy doplní </a:t>
            </a:r>
            <a:r>
              <a:rPr lang="cs-CZ" dirty="0" smtClean="0"/>
              <a:t>chybějící roli </a:t>
            </a:r>
            <a:r>
              <a:rPr lang="cs-CZ" dirty="0"/>
              <a:t>a naopak působily jako animační a </a:t>
            </a:r>
            <a:r>
              <a:rPr lang="cs-CZ" dirty="0" err="1"/>
              <a:t>facilitovaná</a:t>
            </a:r>
            <a:r>
              <a:rPr lang="cs-CZ" dirty="0"/>
              <a:t> platforma tam, </a:t>
            </a:r>
            <a:r>
              <a:rPr lang="cs-CZ" dirty="0" smtClean="0"/>
              <a:t>kde konkurence </a:t>
            </a:r>
            <a:r>
              <a:rPr lang="cs-CZ" dirty="0"/>
              <a:t>či </a:t>
            </a:r>
            <a:r>
              <a:rPr lang="cs-CZ" dirty="0" err="1"/>
              <a:t>kompetice</a:t>
            </a:r>
            <a:r>
              <a:rPr lang="cs-CZ" dirty="0"/>
              <a:t> brání spolupráci jako základnímu principu.</a:t>
            </a:r>
            <a:endParaRPr lang="cs-CZ" b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6991"/>
            <a:ext cx="9144000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Přínosy realizace metody LEADER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 Královéhradeckém kraji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31561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70C0"/>
                </a:solidFill>
                <a:effectLst/>
              </a:rPr>
              <a:t>Přínosy realizace metody LEADER PRV v období </a:t>
            </a:r>
            <a:r>
              <a:rPr lang="cs-CZ" b="1" dirty="0" smtClean="0">
                <a:solidFill>
                  <a:srgbClr val="0070C0"/>
                </a:solidFill>
                <a:effectLst/>
              </a:rPr>
              <a:t>2008–2013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2133" y="2492896"/>
            <a:ext cx="7704667" cy="350692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r</a:t>
            </a:r>
            <a:r>
              <a:rPr lang="cs-CZ" sz="2400" b="1" dirty="0" smtClean="0">
                <a:solidFill>
                  <a:srgbClr val="C00000"/>
                </a:solidFill>
              </a:rPr>
              <a:t>ozvoj zkušeností </a:t>
            </a:r>
            <a:r>
              <a:rPr lang="cs-CZ" sz="2400" b="1" dirty="0">
                <a:solidFill>
                  <a:srgbClr val="C00000"/>
                </a:solidFill>
              </a:rPr>
              <a:t>s metodou LEADER a jejími principy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z</a:t>
            </a:r>
            <a:r>
              <a:rPr lang="cs-CZ" sz="2400" b="1" dirty="0" smtClean="0">
                <a:solidFill>
                  <a:srgbClr val="C00000"/>
                </a:solidFill>
              </a:rPr>
              <a:t>apojení </a:t>
            </a:r>
            <a:r>
              <a:rPr lang="cs-CZ" sz="2400" b="1" dirty="0">
                <a:solidFill>
                  <a:srgbClr val="C00000"/>
                </a:solidFill>
              </a:rPr>
              <a:t>sektorů a spolupráce</a:t>
            </a:r>
          </a:p>
          <a:p>
            <a:r>
              <a:rPr lang="cs-CZ" b="1" dirty="0">
                <a:solidFill>
                  <a:srgbClr val="C00000"/>
                </a:solidFill>
              </a:rPr>
              <a:t>s</a:t>
            </a:r>
            <a:r>
              <a:rPr lang="cs-CZ" sz="2400" b="1" dirty="0" smtClean="0">
                <a:solidFill>
                  <a:srgbClr val="C00000"/>
                </a:solidFill>
              </a:rPr>
              <a:t>tálé </a:t>
            </a:r>
            <a:r>
              <a:rPr lang="cs-CZ" sz="2400" b="1" dirty="0">
                <a:solidFill>
                  <a:srgbClr val="C00000"/>
                </a:solidFill>
              </a:rPr>
              <a:t>strategické </a:t>
            </a:r>
            <a:r>
              <a:rPr lang="cs-CZ" sz="2400" b="1" dirty="0" smtClean="0">
                <a:solidFill>
                  <a:srgbClr val="C00000"/>
                </a:solidFill>
              </a:rPr>
              <a:t>působení v ploše</a:t>
            </a:r>
          </a:p>
          <a:p>
            <a:r>
              <a:rPr lang="cs-CZ" b="1" dirty="0">
                <a:solidFill>
                  <a:srgbClr val="C00000"/>
                </a:solidFill>
              </a:rPr>
              <a:t>p</a:t>
            </a:r>
            <a:r>
              <a:rPr lang="cs-CZ" sz="2400" b="1" dirty="0" smtClean="0">
                <a:solidFill>
                  <a:srgbClr val="C00000"/>
                </a:solidFill>
              </a:rPr>
              <a:t>rostředky </a:t>
            </a:r>
            <a:r>
              <a:rPr lang="cs-CZ" sz="2400" b="1" dirty="0">
                <a:solidFill>
                  <a:srgbClr val="C00000"/>
                </a:solidFill>
              </a:rPr>
              <a:t>na rozvoj</a:t>
            </a:r>
          </a:p>
          <a:p>
            <a:r>
              <a:rPr lang="cs-CZ" b="1" dirty="0">
                <a:solidFill>
                  <a:srgbClr val="C00000"/>
                </a:solidFill>
              </a:rPr>
              <a:t>s</a:t>
            </a:r>
            <a:r>
              <a:rPr lang="cs-CZ" sz="2400" b="1" dirty="0" smtClean="0">
                <a:solidFill>
                  <a:srgbClr val="C00000"/>
                </a:solidFill>
              </a:rPr>
              <a:t>polupráce </a:t>
            </a:r>
            <a:r>
              <a:rPr lang="cs-CZ" sz="2400" b="1" dirty="0">
                <a:solidFill>
                  <a:srgbClr val="C00000"/>
                </a:solidFill>
              </a:rPr>
              <a:t>mezi regiony a projektová angažovanost MAS</a:t>
            </a:r>
          </a:p>
          <a:p>
            <a:r>
              <a:rPr lang="cs-CZ" b="1" dirty="0">
                <a:solidFill>
                  <a:srgbClr val="C00000"/>
                </a:solidFill>
              </a:rPr>
              <a:t>a</a:t>
            </a:r>
            <a:r>
              <a:rPr lang="cs-CZ" sz="2400" b="1" dirty="0" smtClean="0">
                <a:solidFill>
                  <a:srgbClr val="C00000"/>
                </a:solidFill>
              </a:rPr>
              <a:t>dministrativní schopnost </a:t>
            </a:r>
            <a:r>
              <a:rPr lang="cs-CZ" sz="2400" b="1" dirty="0">
                <a:solidFill>
                  <a:srgbClr val="C00000"/>
                </a:solidFill>
              </a:rPr>
              <a:t>a lidský </a:t>
            </a:r>
            <a:r>
              <a:rPr lang="cs-CZ" sz="2400" b="1" dirty="0" smtClean="0">
                <a:solidFill>
                  <a:srgbClr val="C00000"/>
                </a:solidFill>
              </a:rPr>
              <a:t>potenciál</a:t>
            </a:r>
          </a:p>
          <a:p>
            <a:r>
              <a:rPr lang="cs-CZ" b="1" dirty="0">
                <a:solidFill>
                  <a:srgbClr val="C00000"/>
                </a:solidFill>
              </a:rPr>
              <a:t>n</a:t>
            </a:r>
            <a:r>
              <a:rPr lang="cs-CZ" sz="2400" b="1" dirty="0" smtClean="0">
                <a:solidFill>
                  <a:srgbClr val="C00000"/>
                </a:solidFill>
              </a:rPr>
              <a:t>ová hodnocení </a:t>
            </a:r>
            <a:r>
              <a:rPr lang="cs-CZ" sz="2400" b="1" dirty="0">
                <a:solidFill>
                  <a:srgbClr val="C00000"/>
                </a:solidFill>
              </a:rPr>
              <a:t>kvality projektů: inovativnost, spolupráce, transparentnost</a:t>
            </a:r>
          </a:p>
          <a:p>
            <a:r>
              <a:rPr lang="cs-CZ" b="1" dirty="0">
                <a:solidFill>
                  <a:srgbClr val="C00000"/>
                </a:solidFill>
              </a:rPr>
              <a:t>e</a:t>
            </a:r>
            <a:r>
              <a:rPr lang="cs-CZ" sz="2400" b="1" dirty="0" smtClean="0">
                <a:solidFill>
                  <a:srgbClr val="C00000"/>
                </a:solidFill>
              </a:rPr>
              <a:t>tablování </a:t>
            </a:r>
            <a:r>
              <a:rPr lang="cs-CZ" sz="2400" b="1" dirty="0" err="1">
                <a:solidFill>
                  <a:srgbClr val="C00000"/>
                </a:solidFill>
              </a:rPr>
              <a:t>vícesektorového</a:t>
            </a:r>
            <a:r>
              <a:rPr lang="cs-CZ" sz="2400" b="1" dirty="0">
                <a:solidFill>
                  <a:srgbClr val="C00000"/>
                </a:solidFill>
              </a:rPr>
              <a:t> rozhodování</a:t>
            </a:r>
          </a:p>
          <a:p>
            <a:endParaRPr lang="cs-CZ" sz="2400" b="1" dirty="0">
              <a:solidFill>
                <a:srgbClr val="C00000"/>
              </a:solidFill>
            </a:endParaRPr>
          </a:p>
          <a:p>
            <a:endParaRPr lang="cs-CZ" sz="2400" b="1" dirty="0">
              <a:solidFill>
                <a:srgbClr val="C00000"/>
              </a:solidFill>
            </a:endParaRPr>
          </a:p>
          <a:p>
            <a:endParaRPr lang="cs-CZ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0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66754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Zapojení sektorů a spolupráce</a:t>
            </a:r>
            <a:endParaRPr lang="cs-CZ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375037"/>
              </p:ext>
            </p:extLst>
          </p:nvPr>
        </p:nvGraphicFramePr>
        <p:xfrm>
          <a:off x="982663" y="1484784"/>
          <a:ext cx="7704137" cy="451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460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2352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70C0"/>
                </a:solidFill>
                <a:effectLst/>
              </a:rPr>
              <a:t>Prostředky na </a:t>
            </a:r>
            <a:r>
              <a:rPr lang="cs-CZ" b="1" dirty="0" smtClean="0">
                <a:solidFill>
                  <a:srgbClr val="0070C0"/>
                </a:solidFill>
                <a:effectLst/>
              </a:rPr>
              <a:t>rozvoj v kraji</a:t>
            </a:r>
            <a:endParaRPr lang="cs-CZ" b="1" dirty="0">
              <a:solidFill>
                <a:srgbClr val="0070C0"/>
              </a:solidFill>
              <a:effectLst/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040092"/>
              </p:ext>
            </p:extLst>
          </p:nvPr>
        </p:nvGraphicFramePr>
        <p:xfrm>
          <a:off x="179512" y="980728"/>
          <a:ext cx="885698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54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cs-CZ" sz="4400" b="1" dirty="0">
                <a:solidFill>
                  <a:srgbClr val="0070C0"/>
                </a:solidFill>
              </a:rPr>
              <a:t>Spolupráce mezi regiony a projektová angažovanost </a:t>
            </a:r>
            <a:r>
              <a:rPr lang="cs-CZ" sz="4400" b="1" dirty="0" smtClean="0">
                <a:solidFill>
                  <a:srgbClr val="0070C0"/>
                </a:solidFill>
              </a:rPr>
              <a:t>MAS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43608" y="1700808"/>
            <a:ext cx="7643192" cy="4306292"/>
          </a:xfrm>
        </p:spPr>
        <p:txBody>
          <a:bodyPr/>
          <a:lstStyle/>
          <a:p>
            <a:r>
              <a:rPr lang="cs-CZ" dirty="0" smtClean="0"/>
              <a:t>1115 podpořených projektů LEADER</a:t>
            </a:r>
          </a:p>
          <a:p>
            <a:r>
              <a:rPr lang="cs-CZ" dirty="0" smtClean="0"/>
              <a:t>43 podpořených </a:t>
            </a:r>
            <a:r>
              <a:rPr lang="cs-CZ" dirty="0"/>
              <a:t>projektů </a:t>
            </a:r>
            <a:r>
              <a:rPr lang="cs-CZ" dirty="0" smtClean="0"/>
              <a:t>LEADER ČR</a:t>
            </a:r>
            <a:endParaRPr lang="cs-CZ" dirty="0"/>
          </a:p>
          <a:p>
            <a:r>
              <a:rPr lang="cs-CZ" dirty="0" smtClean="0"/>
              <a:t>51 partnerských projektů spolupráce MAS</a:t>
            </a:r>
          </a:p>
          <a:p>
            <a:r>
              <a:rPr lang="cs-CZ" dirty="0" smtClean="0"/>
              <a:t>ESF a ERDF projekty mimo PRV</a:t>
            </a:r>
          </a:p>
          <a:p>
            <a:r>
              <a:rPr lang="cs-CZ" dirty="0"/>
              <a:t>d</a:t>
            </a:r>
            <a:r>
              <a:rPr lang="cs-CZ" dirty="0" smtClean="0"/>
              <a:t>louhodobá podpora od Královéhradeckého kraje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53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04667" cy="720080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0070C0"/>
                </a:solidFill>
              </a:rPr>
              <a:t>Administrativní </a:t>
            </a:r>
            <a:r>
              <a:rPr lang="cs-CZ" sz="3200" b="1" dirty="0" smtClean="0">
                <a:solidFill>
                  <a:srgbClr val="0070C0"/>
                </a:solidFill>
              </a:rPr>
              <a:t>schopnosti </a:t>
            </a:r>
            <a:r>
              <a:rPr lang="cs-CZ" sz="3200" b="1" dirty="0">
                <a:solidFill>
                  <a:srgbClr val="0070C0"/>
                </a:solidFill>
              </a:rPr>
              <a:t>a lidský </a:t>
            </a:r>
            <a:r>
              <a:rPr lang="cs-CZ" sz="3200" b="1" dirty="0" smtClean="0">
                <a:solidFill>
                  <a:srgbClr val="0070C0"/>
                </a:solidFill>
              </a:rPr>
              <a:t>potenciál v MAS</a:t>
            </a:r>
            <a:endParaRPr lang="cs-CZ" sz="28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856678"/>
              </p:ext>
            </p:extLst>
          </p:nvPr>
        </p:nvGraphicFramePr>
        <p:xfrm>
          <a:off x="0" y="1481138"/>
          <a:ext cx="9144000" cy="511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14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Role MAS v místním rozvoji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43608" y="2420888"/>
            <a:ext cx="7704667" cy="2786840"/>
          </a:xfrm>
        </p:spPr>
        <p:txBody>
          <a:bodyPr>
            <a:normAutofit/>
          </a:bodyPr>
          <a:lstStyle/>
          <a:p>
            <a:pPr marL="109537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Aktivizuje</a:t>
            </a:r>
            <a:r>
              <a:rPr lang="cs-CZ" dirty="0" smtClean="0"/>
              <a:t> místní lidské zdroje a sociální vazby.</a:t>
            </a:r>
          </a:p>
          <a:p>
            <a:pPr marL="109537" indent="0">
              <a:buNone/>
            </a:pPr>
            <a:r>
              <a:rPr lang="cs-CZ" dirty="0" smtClean="0"/>
              <a:t>Organizačně </a:t>
            </a:r>
            <a:r>
              <a:rPr lang="cs-CZ" b="1" dirty="0" smtClean="0">
                <a:solidFill>
                  <a:srgbClr val="FF0000"/>
                </a:solidFill>
              </a:rPr>
              <a:t>propojuje</a:t>
            </a:r>
            <a:r>
              <a:rPr lang="cs-CZ" dirty="0" smtClean="0"/>
              <a:t> aktivity.</a:t>
            </a:r>
          </a:p>
          <a:p>
            <a:pPr marL="109537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Doplňuje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finanční potenciál regionu vnějšími zdroji EU.</a:t>
            </a:r>
          </a:p>
        </p:txBody>
      </p:sp>
    </p:spTree>
    <p:extLst>
      <p:ext uri="{BB962C8B-B14F-4D97-AF65-F5344CB8AC3E}">
        <p14:creationId xmlns:p14="http://schemas.microsoft.com/office/powerpoint/2010/main" val="155404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Dosavadní a očekávaný přínos MAS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2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739551"/>
          </a:xfrm>
        </p:spPr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Přínos MAS – projekty</a:t>
            </a:r>
            <a:endParaRPr lang="cs-CZ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995607"/>
              </p:ext>
            </p:extLst>
          </p:nvPr>
        </p:nvGraphicFramePr>
        <p:xfrm>
          <a:off x="827584" y="2132856"/>
          <a:ext cx="831641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83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11817" y="1"/>
            <a:ext cx="9191469" cy="629415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0032" y="188640"/>
            <a:ext cx="4032448" cy="13681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70C0"/>
                </a:solidFill>
              </a:rPr>
              <a:t>15 MAS v kraji –</a:t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cs-CZ" b="1" dirty="0" smtClean="0">
                <a:solidFill>
                  <a:srgbClr val="0070C0"/>
                </a:solidFill>
              </a:rPr>
              <a:t>14 v projektu</a:t>
            </a:r>
            <a:endParaRPr lang="cs-CZ" sz="1800" b="1" dirty="0">
              <a:solidFill>
                <a:srgbClr val="0070C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074"/>
            <a:ext cx="9144000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9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23527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Přínos MAS – dotace</a:t>
            </a:r>
            <a:endParaRPr lang="cs-CZ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996799"/>
              </p:ext>
            </p:extLst>
          </p:nvPr>
        </p:nvGraphicFramePr>
        <p:xfrm>
          <a:off x="899592" y="1481138"/>
          <a:ext cx="8244408" cy="5044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371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Náročnost MAS – provozní dotace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16039"/>
              </p:ext>
            </p:extLst>
          </p:nvPr>
        </p:nvGraphicFramePr>
        <p:xfrm>
          <a:off x="0" y="1196752"/>
          <a:ext cx="9144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12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11559"/>
          </a:xfrm>
        </p:spPr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Přínos MAS 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35696" y="1556792"/>
            <a:ext cx="1933683" cy="576262"/>
          </a:xfrm>
        </p:spPr>
        <p:txBody>
          <a:bodyPr/>
          <a:lstStyle/>
          <a:p>
            <a:r>
              <a:rPr lang="cs-CZ" dirty="0" smtClean="0"/>
              <a:t>2008–2013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70986318"/>
              </p:ext>
            </p:extLst>
          </p:nvPr>
        </p:nvGraphicFramePr>
        <p:xfrm>
          <a:off x="899592" y="2389128"/>
          <a:ext cx="3898979" cy="3272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>
          <a:xfrm>
            <a:off x="6084168" y="1556792"/>
            <a:ext cx="1800200" cy="576262"/>
          </a:xfrm>
        </p:spPr>
        <p:txBody>
          <a:bodyPr/>
          <a:lstStyle/>
          <a:p>
            <a:r>
              <a:rPr lang="cs-CZ" dirty="0" smtClean="0"/>
              <a:t>2015–2020</a:t>
            </a:r>
            <a:endParaRPr lang="cs-CZ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06035505"/>
              </p:ext>
            </p:extLst>
          </p:nvPr>
        </p:nvGraphicFramePr>
        <p:xfrm>
          <a:off x="4932040" y="2421086"/>
          <a:ext cx="3959919" cy="3240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90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nám stojí ještě v cestě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Problémy k odstranění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Co stojí v cestě ?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1196752"/>
            <a:ext cx="8229600" cy="4810348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NE</a:t>
            </a:r>
            <a:r>
              <a:rPr lang="cs-CZ" dirty="0" smtClean="0"/>
              <a:t> pro CLLD v některých OP</a:t>
            </a:r>
          </a:p>
          <a:p>
            <a:pPr lvl="1"/>
            <a:r>
              <a:rPr lang="cs-CZ" dirty="0" smtClean="0">
                <a:solidFill>
                  <a:srgbClr val="C00000"/>
                </a:solidFill>
              </a:rPr>
              <a:t>OP PIK </a:t>
            </a:r>
            <a:r>
              <a:rPr lang="cs-CZ" dirty="0" smtClean="0"/>
              <a:t>– ač je podpora ekonomické aktivity v místním měřítku pro LEADER klíčová, není zatím možná.</a:t>
            </a:r>
          </a:p>
          <a:p>
            <a:pPr lvl="1"/>
            <a:r>
              <a:rPr lang="cs-CZ" dirty="0" smtClean="0">
                <a:solidFill>
                  <a:srgbClr val="C00000"/>
                </a:solidFill>
              </a:rPr>
              <a:t>OP ŽP </a:t>
            </a:r>
            <a:r>
              <a:rPr lang="cs-CZ" dirty="0" smtClean="0"/>
              <a:t>– jen testovací distribuce. Je třeba následovat strategie – veřejná zeleň, vodní režim v krajině.</a:t>
            </a:r>
          </a:p>
          <a:p>
            <a:pPr lvl="1"/>
            <a:r>
              <a:rPr lang="cs-CZ" dirty="0" smtClean="0">
                <a:solidFill>
                  <a:srgbClr val="C00000"/>
                </a:solidFill>
              </a:rPr>
              <a:t>OP VVV </a:t>
            </a:r>
            <a:r>
              <a:rPr lang="cs-CZ" dirty="0" smtClean="0"/>
              <a:t>– rádi bychom nastoupili do nějaké formy podpory jednotlivých malých projektů, ale koncepce dlouhodobých celoškolních projektů to neumožňuje.</a:t>
            </a:r>
          </a:p>
          <a:p>
            <a:pPr lvl="1"/>
            <a:r>
              <a:rPr lang="cs-CZ" dirty="0" smtClean="0">
                <a:solidFill>
                  <a:srgbClr val="C00000"/>
                </a:solidFill>
              </a:rPr>
              <a:t>OP </a:t>
            </a:r>
            <a:r>
              <a:rPr lang="cs-CZ" dirty="0" err="1" smtClean="0">
                <a:solidFill>
                  <a:srgbClr val="C00000"/>
                </a:solidFill>
              </a:rPr>
              <a:t>Zam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– navýšení prostředků, cesta pro další MAS.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cs-CZ" sz="2700" b="1" dirty="0"/>
              <a:t>NE pro zálohové </a:t>
            </a:r>
            <a:r>
              <a:rPr lang="cs-CZ" sz="2700" b="1" dirty="0" smtClean="0"/>
              <a:t>financování.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cs-CZ" sz="2700" b="1" dirty="0" err="1" smtClean="0"/>
              <a:t>NE</a:t>
            </a:r>
            <a:r>
              <a:rPr lang="cs-CZ" sz="2700" dirty="0" err="1" smtClean="0"/>
              <a:t>ní</a:t>
            </a:r>
            <a:r>
              <a:rPr lang="cs-CZ" sz="2700" dirty="0" smtClean="0"/>
              <a:t> dostatečně doplněno z národních zdrojů na témata mimo ESIF a metodou LEADER – drobné památky, veřejné prostory obcí, místní komunikace.</a:t>
            </a: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3602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Děkuji za pozornost.</a:t>
            </a:r>
            <a:endParaRPr lang="cs-CZ" sz="1700" dirty="0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200" b="1" dirty="0" smtClean="0"/>
              <a:t>Mgr. Petr Kulíšek</a:t>
            </a:r>
            <a:br>
              <a:rPr lang="cs-CZ" sz="1200" b="1" dirty="0" smtClean="0"/>
            </a:br>
            <a:r>
              <a:rPr lang="cs-CZ" sz="1200" dirty="0" smtClean="0"/>
              <a:t>t  604 201 113</a:t>
            </a:r>
            <a:br>
              <a:rPr lang="cs-CZ" sz="1200" dirty="0" smtClean="0"/>
            </a:br>
            <a:r>
              <a:rPr lang="cs-CZ" sz="1200" dirty="0" smtClean="0"/>
              <a:t>e </a:t>
            </a:r>
            <a:r>
              <a:rPr lang="cs-CZ" sz="1200" dirty="0" smtClean="0">
                <a:hlinkClick r:id="rId2"/>
              </a:rPr>
              <a:t>petr.kulisek@nadorlici.cz</a:t>
            </a:r>
            <a:r>
              <a:rPr lang="cs-CZ" sz="1200" dirty="0" smtClean="0"/>
              <a:t> </a:t>
            </a:r>
            <a:r>
              <a:rPr lang="cs-CZ" sz="1200" dirty="0"/>
              <a:t/>
            </a:r>
            <a:br>
              <a:rPr lang="cs-CZ" sz="1200" dirty="0"/>
            </a:br>
            <a:r>
              <a:rPr lang="cs-CZ" sz="1200" b="1" dirty="0" smtClean="0">
                <a:hlinkClick r:id="rId3"/>
              </a:rPr>
              <a:t>www.nsmascr.cz</a:t>
            </a:r>
            <a:r>
              <a:rPr lang="cs-CZ" sz="1200" b="1" dirty="0" smtClean="0"/>
              <a:t> </a:t>
            </a:r>
            <a:endParaRPr lang="cs-CZ" sz="1200" b="1" dirty="0" smtClean="0"/>
          </a:p>
          <a:p>
            <a:endParaRPr lang="cs-CZ" sz="1200" b="1" dirty="0"/>
          </a:p>
          <a:p>
            <a:r>
              <a:rPr lang="cs-CZ" sz="1200" b="1" dirty="0"/>
              <a:t>Mgr. </a:t>
            </a:r>
            <a:r>
              <a:rPr lang="cs-CZ" sz="1200" b="1" dirty="0" smtClean="0"/>
              <a:t>Jan Balcar, Ph.D.</a:t>
            </a:r>
            <a:r>
              <a:rPr lang="cs-CZ" sz="1200" b="1" dirty="0"/>
              <a:t/>
            </a:r>
            <a:br>
              <a:rPr lang="cs-CZ" sz="1200" b="1" dirty="0"/>
            </a:br>
            <a:r>
              <a:rPr lang="cs-CZ" sz="1200" dirty="0"/>
              <a:t>t  </a:t>
            </a:r>
            <a:r>
              <a:rPr lang="cs-CZ" sz="1200" dirty="0" smtClean="0"/>
              <a:t>777 851 871</a:t>
            </a: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/>
              <a:t>e </a:t>
            </a:r>
            <a:r>
              <a:rPr lang="cs-CZ" sz="1200" dirty="0" smtClean="0">
                <a:hlinkClick r:id="rId4"/>
              </a:rPr>
              <a:t>Balcar@kjh.cz</a:t>
            </a:r>
            <a:r>
              <a:rPr lang="cs-CZ" sz="1200" dirty="0" smtClean="0"/>
              <a:t>  </a:t>
            </a:r>
            <a:r>
              <a:rPr lang="cs-CZ" sz="1200" dirty="0"/>
              <a:t/>
            </a:r>
            <a:br>
              <a:rPr lang="cs-CZ" sz="1200" dirty="0"/>
            </a:br>
            <a:r>
              <a:rPr lang="cs-CZ" sz="1200" b="1" dirty="0" smtClean="0">
                <a:hlinkClick r:id="rId3"/>
              </a:rPr>
              <a:t>www.nsmascr.cz</a:t>
            </a:r>
            <a:r>
              <a:rPr lang="cs-CZ" sz="1200" b="1" dirty="0" smtClean="0"/>
              <a:t> </a:t>
            </a:r>
            <a:endParaRPr lang="cs-CZ" sz="1200" b="1" dirty="0"/>
          </a:p>
          <a:p>
            <a:endParaRPr lang="cs-CZ" sz="1200" b="1" dirty="0" smtClean="0"/>
          </a:p>
          <a:p>
            <a:pPr marL="0" indent="0">
              <a:buNone/>
            </a:pPr>
            <a:endParaRPr lang="cs-CZ" sz="1200" b="1" dirty="0" smtClean="0"/>
          </a:p>
          <a:p>
            <a:endParaRPr lang="cs-CZ" sz="1200" dirty="0" smtClean="0"/>
          </a:p>
          <a:p>
            <a:endParaRPr lang="cs-CZ" sz="1200" dirty="0" smtClean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7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90" y="1196753"/>
            <a:ext cx="7819330" cy="576064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11559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14 MAS v projektu – další upevnění spolupráce v kraji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9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tvorby metodiky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667543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Sběr podkladů k metodice dobré praxe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268760"/>
            <a:ext cx="7704667" cy="4731056"/>
          </a:xfrm>
        </p:spPr>
        <p:txBody>
          <a:bodyPr/>
          <a:lstStyle/>
          <a:p>
            <a:r>
              <a:rPr lang="cs-CZ" dirty="0"/>
              <a:t>j</a:t>
            </a:r>
            <a:r>
              <a:rPr lang="cs-CZ" dirty="0" smtClean="0"/>
              <a:t>ednotlivé strategie MAS a </a:t>
            </a:r>
            <a:r>
              <a:rPr lang="cs-CZ" dirty="0" err="1" smtClean="0"/>
              <a:t>fiche</a:t>
            </a:r>
            <a:endParaRPr lang="cs-CZ" dirty="0" smtClean="0"/>
          </a:p>
          <a:p>
            <a:r>
              <a:rPr lang="cs-CZ" dirty="0"/>
              <a:t>w</a:t>
            </a:r>
            <a:r>
              <a:rPr lang="cs-CZ" dirty="0" smtClean="0"/>
              <a:t>ebové stránky MAS, ostatní formy propagace</a:t>
            </a:r>
          </a:p>
          <a:p>
            <a:r>
              <a:rPr lang="cs-CZ" dirty="0"/>
              <a:t>c</a:t>
            </a:r>
            <a:r>
              <a:rPr lang="cs-CZ" dirty="0" smtClean="0"/>
              <a:t>ílené dotazníky, osobní konzultace</a:t>
            </a:r>
          </a:p>
          <a:p>
            <a:r>
              <a:rPr lang="cs-CZ" dirty="0"/>
              <a:t>m</a:t>
            </a:r>
            <a:r>
              <a:rPr lang="cs-CZ" dirty="0" smtClean="0"/>
              <a:t>etodické dokumenty MAS</a:t>
            </a:r>
          </a:p>
          <a:p>
            <a:r>
              <a:rPr lang="cs-CZ" dirty="0"/>
              <a:t>p</a:t>
            </a:r>
            <a:r>
              <a:rPr lang="cs-CZ" dirty="0" smtClean="0"/>
              <a:t>řípravné dokumenty ISRÚ – organizace MAS</a:t>
            </a:r>
          </a:p>
          <a:p>
            <a:r>
              <a:rPr lang="cs-CZ" dirty="0"/>
              <a:t>v</a:t>
            </a:r>
            <a:r>
              <a:rPr lang="cs-CZ" dirty="0" smtClean="0"/>
              <a:t>ýsledky výzev k předkládání projektů</a:t>
            </a:r>
          </a:p>
          <a:p>
            <a:r>
              <a:rPr lang="cs-CZ" dirty="0"/>
              <a:t>e</a:t>
            </a:r>
            <a:r>
              <a:rPr lang="cs-CZ" dirty="0" smtClean="0"/>
              <a:t>xterní zdroje – citovány</a:t>
            </a:r>
          </a:p>
          <a:p>
            <a:r>
              <a:rPr lang="cs-CZ" dirty="0" smtClean="0"/>
              <a:t>NS MAS ČR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6991"/>
            <a:ext cx="9144000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667543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Sběr podkladů k metodice dobré praxe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268760"/>
            <a:ext cx="7704667" cy="4731056"/>
          </a:xfrm>
        </p:spPr>
        <p:txBody>
          <a:bodyPr/>
          <a:lstStyle/>
          <a:p>
            <a:r>
              <a:rPr lang="cs-CZ" dirty="0" smtClean="0"/>
              <a:t>Každá kapitola a její řešitelé postupovali nezávisle a oslovovali vybrané nebo všechny MAS s dotazníky a rozhovory.</a:t>
            </a:r>
          </a:p>
          <a:p>
            <a:r>
              <a:rPr lang="cs-CZ" dirty="0" smtClean="0"/>
              <a:t>Kapitoly mají různé pojetí a obecnost, některé řeší detailně to, co jiné z obecného pohledů zkušeností a dobré praxe.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6991"/>
            <a:ext cx="9144000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667543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Postupy v projektu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268760"/>
            <a:ext cx="7704667" cy="473105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Pro předem vymezená témata vznikly pracovní skupiny ze zástupců MAS.</a:t>
            </a:r>
          </a:p>
          <a:p>
            <a:r>
              <a:rPr lang="cs-CZ" dirty="0" smtClean="0"/>
              <a:t>Ve skupině některé MAS sebraly podklady a data, zatímco jiné zpracovaly výstup.</a:t>
            </a:r>
          </a:p>
          <a:p>
            <a:r>
              <a:rPr lang="cs-CZ" dirty="0" smtClean="0"/>
              <a:t>Společně formulovaly doporučení a poznatky.</a:t>
            </a:r>
          </a:p>
          <a:p>
            <a:r>
              <a:rPr lang="cs-CZ" dirty="0" smtClean="0"/>
              <a:t>Společně všechny MAS pak vybraly obecná doporučení, příklady a náměty dobré praxe.</a:t>
            </a:r>
          </a:p>
          <a:p>
            <a:r>
              <a:rPr lang="cs-CZ" dirty="0" smtClean="0"/>
              <a:t>Jedna MAS plnila roli editační a zajistila grafické úpravy.</a:t>
            </a:r>
          </a:p>
          <a:p>
            <a:r>
              <a:rPr lang="cs-CZ" dirty="0" smtClean="0"/>
              <a:t>KMAS plnila jen kontrolní a koordinační roli.</a:t>
            </a:r>
          </a:p>
          <a:p>
            <a:r>
              <a:rPr lang="cs-CZ" dirty="0" smtClean="0"/>
              <a:t>Verze metodiky prošly připomínkováním v celém týmu.</a:t>
            </a:r>
          </a:p>
          <a:p>
            <a:r>
              <a:rPr lang="cs-CZ" dirty="0" smtClean="0"/>
              <a:t>V celém týmu pracovalo více pracovníků z jedné MAS, dle jejich zkušeností a pracovního zařazení.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6991"/>
            <a:ext cx="9144000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Témata a zjištění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1270</TotalTime>
  <Words>1599</Words>
  <Application>Microsoft Office PowerPoint</Application>
  <PresentationFormat>Předvádění na obrazovce (4:3)</PresentationFormat>
  <Paragraphs>123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Calibri</vt:lpstr>
      <vt:lpstr>Corbel</vt:lpstr>
      <vt:lpstr>Wingdings 3</vt:lpstr>
      <vt:lpstr>Paralaxa</vt:lpstr>
      <vt:lpstr>UPLATŇOVÁNÍ PRINCIPU LEADER  V KRÁLOVÉHRADECKÉM KRAJI</vt:lpstr>
      <vt:lpstr>Partneři projektu</vt:lpstr>
      <vt:lpstr>15 MAS v kraji – 14 v projektu</vt:lpstr>
      <vt:lpstr>14 MAS v projektu – další upevnění spolupráce v kraji</vt:lpstr>
      <vt:lpstr>Metody tvorby metodiky</vt:lpstr>
      <vt:lpstr>Sběr podkladů k metodice dobré praxe</vt:lpstr>
      <vt:lpstr>Sběr podkladů k metodice dobré praxe</vt:lpstr>
      <vt:lpstr>Postupy v projektu</vt:lpstr>
      <vt:lpstr>Témata a zjištění</vt:lpstr>
      <vt:lpstr>Kapitoly</vt:lpstr>
      <vt:lpstr>Doporučení</vt:lpstr>
      <vt:lpstr>Doporučení a příklady dobré praxe</vt:lpstr>
      <vt:lpstr>Doporučení a příklady dobré praxe</vt:lpstr>
      <vt:lpstr>Doporučení a příklady dobré praxe</vt:lpstr>
      <vt:lpstr>Doporučení a příklady dobré praxe</vt:lpstr>
      <vt:lpstr>Doporučení a příklady dobré praxe</vt:lpstr>
      <vt:lpstr>Doporučení a příklady dobré praxe</vt:lpstr>
      <vt:lpstr>Doporučení a příklady dobré praxe</vt:lpstr>
      <vt:lpstr>Doporučení a příklady dobré praxe</vt:lpstr>
      <vt:lpstr>Doporučení a příklady dobré praxe</vt:lpstr>
      <vt:lpstr>Přínosy realizace metody LEADER</vt:lpstr>
      <vt:lpstr>Přínosy realizace metody LEADER PRV v období 2008–2013</vt:lpstr>
      <vt:lpstr>Zapojení sektorů a spolupráce</vt:lpstr>
      <vt:lpstr>Prostředky na rozvoj v kraji</vt:lpstr>
      <vt:lpstr>Spolupráce mezi regiony a projektová angažovanost MAS</vt:lpstr>
      <vt:lpstr>Administrativní schopnosti a lidský potenciál v MAS</vt:lpstr>
      <vt:lpstr>Role MAS v místním rozvoji</vt:lpstr>
      <vt:lpstr>Dosavadní a očekávaný přínos MAS</vt:lpstr>
      <vt:lpstr>Přínos MAS – projekty</vt:lpstr>
      <vt:lpstr>Přínos MAS – dotace</vt:lpstr>
      <vt:lpstr>Náročnost MAS – provozní dotace</vt:lpstr>
      <vt:lpstr>Přínos MAS </vt:lpstr>
      <vt:lpstr>Co nám stojí ještě v cestě</vt:lpstr>
      <vt:lpstr>Co stojí v cestě ?</vt:lpstr>
      <vt:lpstr>Děkuji za pozornost.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kuchařka LEADER 2014-20</dc:title>
  <dc:creator>Cesky Zapad - Mistni partnerstvi</dc:creator>
  <cp:lastModifiedBy>Balcar Jéňa</cp:lastModifiedBy>
  <cp:revision>154</cp:revision>
  <cp:lastPrinted>2012-01-26T22:18:35Z</cp:lastPrinted>
  <dcterms:created xsi:type="dcterms:W3CDTF">2012-01-03T04:45:28Z</dcterms:created>
  <dcterms:modified xsi:type="dcterms:W3CDTF">2015-06-07T16:57:18Z</dcterms:modified>
</cp:coreProperties>
</file>