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8" r:id="rId12"/>
    <p:sldId id="269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E8A43-DC9D-6CE6-73A5-00428BE6C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51BED4-C081-A72D-5744-6FCCC2663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2F5D7B-A923-E170-7026-04D724456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8A89F9-D78F-0C6A-6899-8EED9A4F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8191D-FC4C-8CC7-8D54-1040D450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11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C13B5-65DF-419E-EFA4-A07A2BE4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30C40A-FBCF-5C82-6012-18B42953C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704A7F-B41B-3674-20F7-4123588E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5168E-E0AC-9CE0-4367-38B1EC3C1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A5DAED-41CD-A212-575E-C180BA9F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807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922AD5C-AF07-A10A-5447-CAB2721F1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DF2758-CBFD-8EB8-7EBA-B26CA63A1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96566B-18E4-DA44-E299-30065270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E0004-1D5E-2EC9-E711-FD271D62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2A128B-0B3B-B06B-B858-C84FC1453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2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ECD93-BED4-A9F1-B696-4CFF7935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75501E-154A-9E08-CB6A-62266D7F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F354C7-CA9C-FA10-A418-467F3664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C2B8D5-44A6-A24A-99DD-FA98FF49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61285F-055A-EC3A-70BB-A7DECB86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49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236B7-0650-428B-C59D-E0BC2834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A65C8E-E98E-3710-F2C9-0FF491F1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63F8F2-59B6-C712-BD03-E7E23D61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486A71-7AD2-AE61-A59B-9AF546B8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3B214-8980-8F63-BFB5-47F3CA77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4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35E416-69DE-95B1-79AE-362318B82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ADB7F-3690-91F8-7F8A-4A81FF5FE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13B0A0-C07F-83F0-E9F4-F7506FEAA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DD35C-D75F-3CF1-AC74-221C03A8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CDBD52-9C5A-E94F-9E37-5505339C5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BD5028-4D1A-927C-D2CA-BE8B2F7D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1E76A-F2AA-CC53-4C84-0F6F5002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8FFC8F-688E-91B5-6012-CC3F3566A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7D06F7-B357-BBA0-4ECA-60B8E25EB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AF1987-216A-80F2-5EDE-4FACCF717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E764D27-534C-8779-B86F-0F5615903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62B3A-C1B8-F75A-C131-CEF1DB71D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D37E00C-1CE2-AC50-4CCF-3B3CB8C58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4F9714-BD86-9EE2-E435-1859EA37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20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D8A90-68D6-CAF7-5EAA-0175D90A9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FB17DFD-BFDE-C377-6C34-CAB1B057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0F4597-B954-D74A-B1FB-56106181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F7A59A-D2EA-AB47-6852-0AF95D34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2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76EF9B-3EC2-F652-5E20-9DF271CE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9AA1172-486F-9931-3865-0B4E8CB0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801E8E1-D956-07CF-A279-BEFB213E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6383C-89D3-529B-291C-B9BC1847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14A3F-51B5-2213-4FE4-6E1D29B1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57F3FF-DD65-2A43-DA60-2FBABC030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A94457-2461-1789-BF1A-020B7BF46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F2E65A-9B42-9DE4-8436-C3B82819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07A055-1F4E-E827-2976-25EF8A73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63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90084A-A7D7-335D-2382-CC27777EE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23FFFEB-A35F-FE9B-6F1D-CD3766E1C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F12499-5A97-A22A-7F45-E182B615C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52DD94-E96C-A616-432B-F0324A3E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86F736-9751-FC11-3160-1C611DD7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A306F6-D286-1DA6-0B62-F59E303D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4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A0B4B12-309D-7804-1A74-52B4D722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AFD38D-0BE1-2DF6-62A7-3855A0010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B0D018-7081-7317-44F1-12623A3DA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131D-DADD-492A-A785-37025A4629F9}" type="datetimeFigureOut">
              <a:rPr lang="cs-CZ" smtClean="0"/>
              <a:t>31.01.2026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1A15E1-9950-8615-F2A9-09C90482B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F129DB-47DA-4713-4BD8-E64EDCACC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E3D2B-8609-4B70-ABAB-F344C5698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aspodchlumi.cz/akcni-plan-opz-/komunitni-tabory/komunitni-tabory-2025-cop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8C469-D43E-C670-F973-4319A5C47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Online setkání ke komunitním příměstským táborů 2026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8B9992-8C89-E2A2-6717-38D7D123E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cs-CZ" dirty="0"/>
              <a:t>MAS Podchlumí,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304D09-E010-4B7D-0DFE-FB23D881D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188" y="5543443"/>
            <a:ext cx="1971950" cy="76210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87261F3-C32A-6183-08B6-49363BE1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66" y="5544074"/>
            <a:ext cx="3167385" cy="11452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066EF2C-00E3-D762-5F38-EBF963301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982" y="5205258"/>
            <a:ext cx="2238687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8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A7CF5-5915-48F6-76F3-66ECE2A56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7. Žádost – základní informace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B919E5-24F7-921D-19BC-073DA37B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Jednoduchá žádost - záměr</a:t>
            </a:r>
          </a:p>
          <a:p>
            <a:r>
              <a:rPr lang="cs-CZ" dirty="0"/>
              <a:t>Údaje o žadateli a místě konání</a:t>
            </a:r>
          </a:p>
          <a:p>
            <a:r>
              <a:rPr lang="cs-CZ" dirty="0"/>
              <a:t>Popis cílové skupiny a programu</a:t>
            </a:r>
          </a:p>
          <a:p>
            <a:r>
              <a:rPr lang="cs-CZ" dirty="0"/>
              <a:t>Kapacita, personální zajištění, poplatek</a:t>
            </a:r>
          </a:p>
          <a:p>
            <a:r>
              <a:rPr lang="cs-CZ" dirty="0"/>
              <a:t>Povinný popis komunitní aktivity</a:t>
            </a:r>
          </a:p>
          <a:p>
            <a:r>
              <a:rPr lang="cs-CZ" dirty="0"/>
              <a:t>Forma podání: elektronicky (e-mailem / online formulářem)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83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5D49A72-84EF-2013-8E59-39AD7843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0" t="1151"/>
          <a:stretch>
            <a:fillRect/>
          </a:stretch>
        </p:blipFill>
        <p:spPr>
          <a:xfrm>
            <a:off x="157159" y="200024"/>
            <a:ext cx="6145335" cy="631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5F4C66-4300-CDD0-4488-91C75D4AEA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7"/>
          <a:stretch>
            <a:fillRect/>
          </a:stretch>
        </p:blipFill>
        <p:spPr>
          <a:xfrm>
            <a:off x="6057895" y="1037878"/>
            <a:ext cx="5988026" cy="560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739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41761CF-91F8-FDF3-0344-213B08A51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26" y="271124"/>
            <a:ext cx="5995935" cy="538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9BCD5E4-8361-5335-3782-2CD9A89452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69"/>
          <a:stretch>
            <a:fillRect/>
          </a:stretch>
        </p:blipFill>
        <p:spPr>
          <a:xfrm>
            <a:off x="5195888" y="785812"/>
            <a:ext cx="6591300" cy="597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128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F98F6-94A7-D527-8ECD-4EB523ED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8. Harmonogram výzvy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1DEBD3-B24D-6E8A-6F76-E2BD6B268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Vyhlášení výzvy a příjem žádostí: únor 2026</a:t>
            </a:r>
          </a:p>
          <a:p>
            <a:r>
              <a:rPr lang="cs-CZ" dirty="0"/>
              <a:t>Vyhodnocení žádostí: 1. polovina března 2026</a:t>
            </a:r>
          </a:p>
          <a:p>
            <a:r>
              <a:rPr lang="cs-CZ" dirty="0"/>
              <a:t>Informování žadatelů o výsledku e-mailem</a:t>
            </a:r>
          </a:p>
          <a:p>
            <a:r>
              <a:rPr lang="cs-CZ" dirty="0"/>
              <a:t>Nastavení spolupráce s vybranými organizátory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64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68810-F296-77AD-5941-8B66B1DC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9. Dotazy a komunikace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B7294C-561D-3506-6907-B3E3C5456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Prostor pro dotazy</a:t>
            </a:r>
          </a:p>
          <a:p>
            <a:r>
              <a:rPr lang="pl-PL" dirty="0"/>
              <a:t>Možnost kontaktu e-mailem a telefonicky</a:t>
            </a:r>
          </a:p>
          <a:p>
            <a:pPr marL="0" indent="0">
              <a:buNone/>
            </a:pPr>
            <a:r>
              <a:rPr lang="pl-PL" dirty="0"/>
              <a:t> 	Kristýna Švůgerová</a:t>
            </a:r>
          </a:p>
          <a:p>
            <a:pPr marL="0" indent="0">
              <a:buNone/>
            </a:pPr>
            <a:r>
              <a:rPr lang="pl-PL" dirty="0"/>
              <a:t>	tel.: 725 405 114</a:t>
            </a:r>
          </a:p>
          <a:p>
            <a:pPr marL="0" indent="0">
              <a:buNone/>
            </a:pPr>
            <a:r>
              <a:rPr lang="pl-PL" dirty="0"/>
              <a:t>	e-mail: svugerova@podchlumi.cz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85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6165A-D5C4-92A7-CF23-018E16410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743" y="2766218"/>
            <a:ext cx="4862513" cy="1325563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8562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AE10D-1C7F-F18B-0C15-69C38D31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025C29-5B7F-B526-FCA5-E660B1800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 úvod</a:t>
            </a:r>
          </a:p>
          <a:p>
            <a:r>
              <a:rPr lang="cs-CZ" dirty="0"/>
              <a:t>2. kontext a smysl výzvy</a:t>
            </a:r>
          </a:p>
          <a:p>
            <a:r>
              <a:rPr lang="cs-CZ" dirty="0"/>
              <a:t>3. kdo se může zapojit</a:t>
            </a:r>
          </a:p>
          <a:p>
            <a:r>
              <a:rPr lang="cs-CZ" dirty="0"/>
              <a:t>4. základní parametry táborů</a:t>
            </a:r>
          </a:p>
          <a:p>
            <a:r>
              <a:rPr lang="cs-CZ" dirty="0"/>
              <a:t>5. způsob podpory</a:t>
            </a:r>
          </a:p>
          <a:p>
            <a:r>
              <a:rPr lang="cs-CZ" dirty="0"/>
              <a:t>6. administrativa</a:t>
            </a:r>
          </a:p>
          <a:p>
            <a:r>
              <a:rPr lang="cs-CZ" dirty="0"/>
              <a:t>7. žádost</a:t>
            </a:r>
          </a:p>
          <a:p>
            <a:r>
              <a:rPr lang="cs-CZ" dirty="0"/>
              <a:t>8. harmonogram výzvy</a:t>
            </a:r>
          </a:p>
          <a:p>
            <a:r>
              <a:rPr lang="cs-CZ" dirty="0"/>
              <a:t>9. 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2058652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E87C7-BFE0-EB46-03E4-1BF2921B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1. Úvod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C13E45-D559-420E-E3BF-67ADF98CC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Komunitní příměstské tábory – léto 2026</a:t>
            </a:r>
          </a:p>
          <a:p>
            <a:r>
              <a:rPr lang="cs-CZ" dirty="0"/>
              <a:t>Projekt OPZ+ v MAS Podchlumí II</a:t>
            </a:r>
          </a:p>
          <a:p>
            <a:r>
              <a:rPr lang="cs-CZ" dirty="0"/>
              <a:t>Prostor pro dotazy po jednotlivých blocích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55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0B09DF-1A77-9FB6-81E2-8C7AF856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2. Kontext a smysl výzvy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B3896A-667F-A5B0-B788-7CDFBE90E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dostupných letních aktivit pro děti v regionu</a:t>
            </a:r>
          </a:p>
          <a:p>
            <a:r>
              <a:rPr lang="cs-CZ" dirty="0"/>
              <a:t>MAS Podchlumí = hlavní realizátor projektu</a:t>
            </a:r>
          </a:p>
          <a:p>
            <a:r>
              <a:rPr lang="cs-CZ" dirty="0"/>
              <a:t>Tábory vznikají ve spolupráci s místními aktéry</a:t>
            </a:r>
          </a:p>
          <a:p>
            <a:r>
              <a:rPr lang="cs-CZ" dirty="0"/>
              <a:t>Nezáleží na právní formě, </a:t>
            </a:r>
          </a:p>
          <a:p>
            <a:pPr marL="0" indent="0">
              <a:buNone/>
            </a:pPr>
            <a:r>
              <a:rPr lang="cs-CZ" dirty="0"/>
              <a:t>   ale na kvalitě a místě konání</a:t>
            </a:r>
          </a:p>
          <a:p>
            <a:endParaRPr lang="cs-CZ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6A838BE-BF88-6E7A-090C-899F343F7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7" b="97479" l="3209" r="97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945603"/>
            <a:ext cx="7291387" cy="515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78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A1851-4608-1F78-5354-A3850911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3. Kdo se může zapojit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6D55C4-B5BD-F6C6-18EE-7AA00CDCC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Zájemci z území MAS Podchlumí</a:t>
            </a:r>
          </a:p>
          <a:p>
            <a:r>
              <a:rPr lang="cs-CZ" dirty="0"/>
              <a:t>FO / spolek / obec / škola / jiná PO</a:t>
            </a:r>
          </a:p>
          <a:p>
            <a:r>
              <a:rPr lang="cs-CZ" dirty="0"/>
              <a:t>Spolupráce s obcí či spolkem vítaná, ne povinná</a:t>
            </a:r>
          </a:p>
          <a:p>
            <a:r>
              <a:rPr lang="cs-CZ" dirty="0"/>
              <a:t>Individuální přístup </a:t>
            </a:r>
          </a:p>
          <a:p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6476F8-30C8-1FDB-4D14-0C48B4E91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7" b="97479" l="3209" r="97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945603"/>
            <a:ext cx="7291387" cy="515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8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2DFFD-F99E-E8AF-14E6-99CA04C5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 Základní parametry táborů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ECA55-C167-BDE8-99DC-0AD55A0AA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0413" cy="47752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Příměstský tábor (bez přespávání)</a:t>
            </a:r>
          </a:p>
          <a:p>
            <a:r>
              <a:rPr lang="cs-CZ" dirty="0"/>
              <a:t>Děti cca 3–15 let (upřesňuje žadatel v žádosti)</a:t>
            </a:r>
          </a:p>
          <a:p>
            <a:r>
              <a:rPr lang="cs-CZ" dirty="0"/>
              <a:t>1 turnus = 5 po sobě jdoucích dnů </a:t>
            </a:r>
          </a:p>
          <a:p>
            <a:r>
              <a:rPr lang="cs-CZ" dirty="0">
                <a:solidFill>
                  <a:srgbClr val="FF0000"/>
                </a:solidFill>
              </a:rPr>
              <a:t>NOVÉ UPŘESNĚNÍ: v případě, že do turnusu připadne státní svátek, nejsou za tento den hrazeny mzdové náklady pečujících osob z prostředků projektu; organizátor však musí péči o děti zajistit jinou formu personálního obsazení (např. stejnými lidmi hrazenými z jiných zdrojů či působících jako dobrovolníky).</a:t>
            </a:r>
          </a:p>
          <a:p>
            <a:pPr lvl="0" fontAlgn="base">
              <a:spcAft>
                <a:spcPct val="0"/>
              </a:spcAft>
            </a:pPr>
            <a:r>
              <a:rPr lang="cs-CZ" dirty="0"/>
              <a:t>Povinná min. 1 komunitní aktivita – není potřeba </a:t>
            </a:r>
            <a:r>
              <a:rPr lang="cs-CZ" altLang="cs-CZ" dirty="0"/>
              <a:t>velké ani náročné akce, ale smysluplné propojení lidí v obci, otevřít tábor komunitě a umožnit zapojení i místním lidem, nejen dětem z tábora </a:t>
            </a:r>
          </a:p>
          <a:p>
            <a:pPr lvl="0" fontAlgn="base">
              <a:spcAft>
                <a:spcPct val="0"/>
              </a:spcAft>
            </a:pPr>
            <a:r>
              <a:rPr lang="cs-CZ" altLang="cs-CZ" dirty="0"/>
              <a:t>Např. společné setkání, tvoření, sousedskou akci nebo závěrečné odpoledne pro rodiče a veřejnost, avšak bě</a:t>
            </a:r>
            <a:r>
              <a:rPr lang="cs-CZ" dirty="0"/>
              <a:t>žný program tábora určený pouze pro děti není komunitní aktivitou!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51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D9139-C58A-36D3-AFEB-CACD7B864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5F852-0F99-114D-9E83-7125E315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4. Základní parametry táborů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49910-81AE-E597-649C-78E2606F9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0413" cy="4351338"/>
          </a:xfrm>
        </p:spPr>
        <p:txBody>
          <a:bodyPr>
            <a:normAutofit/>
          </a:bodyPr>
          <a:lstStyle/>
          <a:p>
            <a:r>
              <a:rPr lang="cs-CZ" dirty="0"/>
              <a:t>Minimální kapacita tábora: 10 dětí</a:t>
            </a:r>
          </a:p>
          <a:p>
            <a:r>
              <a:rPr lang="cs-CZ" dirty="0"/>
              <a:t>Max. 3 pečující osoby – při splnění podmínky více jak 21 dětí na táboře</a:t>
            </a:r>
          </a:p>
          <a:p>
            <a:r>
              <a:rPr lang="cs-CZ" dirty="0"/>
              <a:t>Max. 12 turnusů celkem</a:t>
            </a:r>
          </a:p>
          <a:p>
            <a:r>
              <a:rPr lang="cs-CZ" dirty="0"/>
              <a:t>Možnost realizace více turnusů dle počtu podaných žádostí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628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ADD74-504F-E079-EB6C-ECC685C7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5. Finance – způsob podpory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EF876-4E31-2E4E-9EC2-A8FC03F2E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Financování z OPZ+</a:t>
            </a:r>
          </a:p>
          <a:p>
            <a:r>
              <a:rPr lang="cs-CZ" dirty="0"/>
              <a:t>Způsobilé výdaje: pouze mzdové náklady na pečující osoby</a:t>
            </a:r>
          </a:p>
          <a:p>
            <a:r>
              <a:rPr lang="cs-CZ" dirty="0"/>
              <a:t>Sazba: 200 Kč / hod., maximální rozsah: 50 h / týden</a:t>
            </a:r>
          </a:p>
          <a:p>
            <a:r>
              <a:rPr lang="cs-CZ" dirty="0"/>
              <a:t>Max. objem prostředků: 360 000 Kč / rok</a:t>
            </a:r>
          </a:p>
          <a:p>
            <a:r>
              <a:rPr lang="cs-CZ" dirty="0"/>
              <a:t>Počet pečujících osob dle kapacity dětí</a:t>
            </a:r>
          </a:p>
          <a:p>
            <a:r>
              <a:rPr lang="cs-CZ" dirty="0"/>
              <a:t>Ostatní náklady hrazeny z účastnických poplatků</a:t>
            </a:r>
          </a:p>
          <a:p>
            <a:r>
              <a:rPr lang="cs-CZ" dirty="0"/>
              <a:t>Tábor nesmí mít komerční charakter</a:t>
            </a:r>
          </a:p>
        </p:txBody>
      </p:sp>
    </p:spTree>
    <p:extLst>
      <p:ext uri="{BB962C8B-B14F-4D97-AF65-F5344CB8AC3E}">
        <p14:creationId xmlns:p14="http://schemas.microsoft.com/office/powerpoint/2010/main" val="191927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26D4B-9FA7-7A57-4CE2-68BB7286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6. Administrativa a dokumentace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18705D-C1F5-6A21-1C25-4BAEA1767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Povinná dokumentace dle pravidel OPZ+</a:t>
            </a:r>
          </a:p>
          <a:p>
            <a:r>
              <a:rPr lang="cs-CZ" dirty="0"/>
              <a:t>Závazné vzory budou poskytnuty vybraným žadatelům</a:t>
            </a:r>
          </a:p>
          <a:p>
            <a:r>
              <a:rPr lang="cs-CZ" dirty="0"/>
              <a:t>Přihláška, smlouva, docházka, DPP, výkazy práce, monitorovací list</a:t>
            </a:r>
          </a:p>
          <a:p>
            <a:r>
              <a:rPr lang="cs-CZ" dirty="0"/>
              <a:t>Vzory budou k nahlédnutí na webu MAS Podchlumí 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  <a:p>
            <a:r>
              <a:rPr lang="cs-CZ" dirty="0"/>
              <a:t>MAS poskytuje metodickou podporu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912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538</Words>
  <Application>Microsoft Office PowerPoint</Application>
  <PresentationFormat>Širokoúhlá obrazovka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Online setkání ke komunitním příměstským táborů 2026</vt:lpstr>
      <vt:lpstr>Program</vt:lpstr>
      <vt:lpstr>1. Úvod</vt:lpstr>
      <vt:lpstr>2. Kontext a smysl výzvy</vt:lpstr>
      <vt:lpstr>3. Kdo se může zapojit</vt:lpstr>
      <vt:lpstr>4. Základní parametry táborů</vt:lpstr>
      <vt:lpstr>4. Základní parametry táborů</vt:lpstr>
      <vt:lpstr>5. Finance – způsob podpory</vt:lpstr>
      <vt:lpstr>6. Administrativa a dokumentace</vt:lpstr>
      <vt:lpstr>7. Žádost – základní informace</vt:lpstr>
      <vt:lpstr>Prezentace aplikace PowerPoint</vt:lpstr>
      <vt:lpstr>Prezentace aplikace PowerPoint</vt:lpstr>
      <vt:lpstr>8. Harmonogram výzvy</vt:lpstr>
      <vt:lpstr>9. Dotazy a komunikace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Kristýna Švůgerova</dc:creator>
  <cp:lastModifiedBy>Kristýna Švůgerova</cp:lastModifiedBy>
  <cp:revision>3</cp:revision>
  <dcterms:created xsi:type="dcterms:W3CDTF">2026-01-28T13:28:09Z</dcterms:created>
  <dcterms:modified xsi:type="dcterms:W3CDTF">2026-02-01T09:57:43Z</dcterms:modified>
</cp:coreProperties>
</file>